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930" r:id="rId5"/>
    <p:sldId id="325" r:id="rId6"/>
    <p:sldId id="1915" r:id="rId7"/>
    <p:sldId id="1943" r:id="rId8"/>
    <p:sldId id="1922" r:id="rId9"/>
    <p:sldId id="1936" r:id="rId10"/>
    <p:sldId id="1902" r:id="rId11"/>
    <p:sldId id="1928" r:id="rId12"/>
    <p:sldId id="1929" r:id="rId13"/>
    <p:sldId id="1934" r:id="rId14"/>
    <p:sldId id="1937" r:id="rId15"/>
    <p:sldId id="1932" r:id="rId16"/>
    <p:sldId id="1926" r:id="rId17"/>
    <p:sldId id="1944" r:id="rId18"/>
    <p:sldId id="1959" r:id="rId19"/>
    <p:sldId id="1946" r:id="rId20"/>
    <p:sldId id="1945" r:id="rId21"/>
    <p:sldId id="1947" r:id="rId22"/>
    <p:sldId id="1948" r:id="rId23"/>
    <p:sldId id="1949" r:id="rId24"/>
    <p:sldId id="1950" r:id="rId25"/>
    <p:sldId id="1956" r:id="rId26"/>
    <p:sldId id="1951" r:id="rId27"/>
    <p:sldId id="1955" r:id="rId28"/>
    <p:sldId id="1933" r:id="rId29"/>
    <p:sldId id="1957" r:id="rId30"/>
    <p:sldId id="1958" r:id="rId31"/>
    <p:sldId id="1952" r:id="rId32"/>
    <p:sldId id="1953" r:id="rId33"/>
    <p:sldId id="195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6D47A0-5677-4BED-A8C3-68C63D832960}">
          <p14:sldIdLst>
            <p14:sldId id="1930"/>
            <p14:sldId id="325"/>
            <p14:sldId id="1915"/>
            <p14:sldId id="1943"/>
            <p14:sldId id="1922"/>
            <p14:sldId id="1936"/>
            <p14:sldId id="1902"/>
            <p14:sldId id="1928"/>
            <p14:sldId id="1929"/>
            <p14:sldId id="1934"/>
            <p14:sldId id="1937"/>
            <p14:sldId id="1932"/>
            <p14:sldId id="1926"/>
            <p14:sldId id="1944"/>
            <p14:sldId id="1959"/>
            <p14:sldId id="1946"/>
            <p14:sldId id="1945"/>
            <p14:sldId id="1947"/>
            <p14:sldId id="1948"/>
            <p14:sldId id="1949"/>
            <p14:sldId id="1950"/>
            <p14:sldId id="1956"/>
            <p14:sldId id="1951"/>
            <p14:sldId id="1955"/>
            <p14:sldId id="1933"/>
            <p14:sldId id="1957"/>
            <p14:sldId id="1958"/>
            <p14:sldId id="1952"/>
            <p14:sldId id="1953"/>
            <p14:sldId id="1954"/>
          </p14:sldIdLst>
        </p14:section>
      </p14:sectionLst>
    </p:ex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Schnider Dorottya" initials="SD" lastIdx="1" clrIdx="3">
    <p:extLst>
      <p:ext uri="{19B8F6BF-5375-455C-9EA6-DF929625EA0E}">
        <p15:presenceInfo xmlns:p15="http://schemas.microsoft.com/office/powerpoint/2012/main" userId="S::schniderd@f.fazekas.hu::70910acd-100b-4191-a138-bd341966e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9F"/>
    <a:srgbClr val="FFA3A3"/>
    <a:srgbClr val="00FFFF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205" autoAdjust="0"/>
  </p:normalViewPr>
  <p:slideViewPr>
    <p:cSldViewPr snapToGrid="0">
      <p:cViewPr varScale="1">
        <p:scale>
          <a:sx n="76" d="100"/>
          <a:sy n="76" d="100"/>
        </p:scale>
        <p:origin x="744" y="67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Doktori\Kutat&#225;shoz%20anyagok\Kutat&#225;si%20napl&#243;s%20projekt\Tesztek,%20eredm&#233;nyek\Reflexi&#243;%20eredm&#233;ny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Doktori\Kutat&#225;shoz%20anyagok\Kutat&#225;si%20napl&#243;s%20projekt\Tesztek,%20eredm&#233;nyek\Reflexi&#243;%20eredm&#233;ny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'1. félév'!$A$55:$A$67</cx:f>
        <cx:lvl ptCount="13">
          <cx:pt idx="0">Jól elsajátítottam a kapcsolódó ismereteket.</cx:pt>
          <cx:pt idx="1">Tetszett az elméleti modell "önálló" megalkotása.</cx:pt>
          <cx:pt idx="2">Jól megértettem a vizsgált jelenséget.</cx:pt>
          <cx:pt idx="3">Alaposan elmélyedhettem a témában.</cx:pt>
          <cx:pt idx="4">Összességében hasznosnak találtam a projektet.</cx:pt>
          <cx:pt idx="5">Tetszett a kísérletek megtervezése, kivitelezése.</cx:pt>
          <cx:pt idx="6">Összességében izgalmasnak találtam a projektet.</cx:pt>
          <cx:pt idx="7">Hozzájárult a szakmai fejlődésemhez.</cx:pt>
          <cx:pt idx="8">A modellalkotás a szakirodalomkut alapján könnyen ment</cx:pt>
          <cx:pt idx="9">Különböző megközelítésekkel ismerkedhettem meg.</cx:pt>
          <cx:pt idx="10">A kísérleteket önállóan csináltam.</cx:pt>
          <cx:pt idx="11">Tetszett a szakirodalomkutatás.</cx:pt>
          <cx:pt idx="12">A kísérleteket baráttal/családdal csináltam.</cx:pt>
        </cx:lvl>
      </cx:strDim>
      <cx:numDim type="val">
        <cx:f>'1. félév'!$B$55:$B$67</cx:f>
        <cx:lvl ptCount="13" formatCode="Normál">
          <cx:pt idx="0">5.2199999999999998</cx:pt>
          <cx:pt idx="1">5.2199999999999998</cx:pt>
          <cx:pt idx="2">5.0599999999999996</cx:pt>
          <cx:pt idx="3">5</cx:pt>
          <cx:pt idx="4">5</cx:pt>
          <cx:pt idx="5">4.8899999999999997</cx:pt>
          <cx:pt idx="6">4.8899999999999997</cx:pt>
          <cx:pt idx="7">4.6699999999999999</cx:pt>
          <cx:pt idx="8">4.5599999999999996</cx:pt>
          <cx:pt idx="9">4.2199999999999998</cx:pt>
          <cx:pt idx="10">4</cx:pt>
          <cx:pt idx="11">3.6699999999999999</cx:pt>
          <cx:pt idx="12">2.6699999999999999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 b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u-HU" sz="1800" b="1" i="0" u="none" strike="noStrike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diákok véleménye a kutatási feladatról - első félév</a:t>
            </a:r>
            <a:endParaRPr lang="en-US" sz="1800" b="1" i="0" u="none" strike="noStrike" baseline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funnel" uniqueId="{59BA7742-9FA6-49F7-A25D-6D5313EDBD7E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70AD47">
                  <a:lumMod val="40000"/>
                  <a:lumOff val="60000"/>
                </a:srgbClr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ED7D31">
                  <a:lumMod val="75000"/>
                </a:srgbClr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1800" b="0" i="0" u="none" strike="noStrike" baseline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'2. félév'!$A$56:$A$68</cx:f>
        <cx:lvl ptCount="13">
          <cx:pt idx="0">Tetszett a kísérletek megtervezése, kivitelezése.</cx:pt>
          <cx:pt idx="1">Jól megértettem a vizsgált jelenséget.</cx:pt>
          <cx:pt idx="2">Összességében hasznosnak találtam a projektet.</cx:pt>
          <cx:pt idx="3">Összességében izgalmasnak találtam a projektet.</cx:pt>
          <cx:pt idx="4">Alaposan elmélyedhettem a témában.</cx:pt>
          <cx:pt idx="5">Hozzájárult a szakmai fejlődésemhez.</cx:pt>
          <cx:pt idx="6">Jól elsajátítottam a kapcsolódó ismereteket.</cx:pt>
          <cx:pt idx="7">A kísérleteket önállóan csináltam.</cx:pt>
          <cx:pt idx="8">A modellalkotás a szakirodalomkut alapján könnyen ment</cx:pt>
          <cx:pt idx="9">Tetszett az elméleti modell "önálló" megalkotása.</cx:pt>
          <cx:pt idx="10">Tetszett a szakirodalomkutatás.</cx:pt>
          <cx:pt idx="11">Különböző megközelítésekkel ismerkedhettem meg.</cx:pt>
          <cx:pt idx="12">A kísérleteket baráttal/családdal csináltam.</cx:pt>
        </cx:lvl>
      </cx:strDim>
      <cx:numDim type="val">
        <cx:f>'2. félév'!$B$56:$B$68</cx:f>
        <cx:lvl ptCount="13" formatCode="Normál">
          <cx:pt idx="0">6</cx:pt>
          <cx:pt idx="1">5.29</cx:pt>
          <cx:pt idx="2">5.29</cx:pt>
          <cx:pt idx="3">5.29</cx:pt>
          <cx:pt idx="4">5</cx:pt>
          <cx:pt idx="5">5</cx:pt>
          <cx:pt idx="6">4.8600000000000003</cx:pt>
          <cx:pt idx="7">4.71</cx:pt>
          <cx:pt idx="8">4.29</cx:pt>
          <cx:pt idx="9">4.1399999999999997</cx:pt>
          <cx:pt idx="10">4</cx:pt>
          <cx:pt idx="11">3.8599999999999999</cx:pt>
          <cx:pt idx="12">2.29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r>
              <a:rPr lang="hu-HU" sz="1800" b="1" i="0" u="none" strike="noStrike" cap="none" spc="20" baseline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diákok véleménye a kutatási feladatról - második félév</a:t>
            </a:r>
            <a:endParaRPr lang="en-US" sz="1800" b="1" i="0" u="none" strike="noStrike" cap="none" spc="20" baseline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funnel" uniqueId="{50A42D75-70D7-4930-AB1E-C43FF1AC6D05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ED7D31">
                  <a:lumMod val="75000"/>
                </a:srgbClr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1800" b="0" i="0" u="none" strike="noStrike" baseline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C4B0B-FB8E-4191-BFF4-60BFDE2206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58682A-7325-48BB-BE8F-5173070E2F75}">
      <dgm:prSet phldrT="[Text]" custT="1"/>
      <dgm:spPr/>
      <dgm:t>
        <a:bodyPr/>
        <a:lstStyle/>
        <a:p>
          <a:r>
            <a:rPr lang="hu-HU" sz="1800" dirty="0"/>
            <a:t>Tervezés</a:t>
          </a:r>
        </a:p>
      </dgm:t>
    </dgm:pt>
    <dgm:pt modelId="{B6BC605B-3556-46EE-BE87-3B72FD7DF486}" type="parTrans" cxnId="{A35BCC55-7ED1-483E-AE27-3881FA9C61B2}">
      <dgm:prSet/>
      <dgm:spPr/>
      <dgm:t>
        <a:bodyPr/>
        <a:lstStyle/>
        <a:p>
          <a:endParaRPr lang="hu-HU" sz="2000"/>
        </a:p>
      </dgm:t>
    </dgm:pt>
    <dgm:pt modelId="{9F7E556C-0582-4A23-9F1C-AFECD6BB6FA0}" type="sibTrans" cxnId="{A35BCC55-7ED1-483E-AE27-3881FA9C61B2}">
      <dgm:prSet custT="1"/>
      <dgm:spPr/>
      <dgm:t>
        <a:bodyPr/>
        <a:lstStyle/>
        <a:p>
          <a:endParaRPr lang="hu-HU" sz="1600"/>
        </a:p>
      </dgm:t>
    </dgm:pt>
    <dgm:pt modelId="{443B950B-5F3E-4755-850A-4B06B7153375}">
      <dgm:prSet phldrT="[Text]" custT="1"/>
      <dgm:spPr/>
      <dgm:t>
        <a:bodyPr/>
        <a:lstStyle/>
        <a:p>
          <a:r>
            <a:rPr lang="hu-HU" sz="1800" dirty="0" err="1"/>
            <a:t>Alfeladatoktevékeny-ségsor</a:t>
          </a:r>
          <a:endParaRPr lang="hu-HU" sz="1800" dirty="0"/>
        </a:p>
      </dgm:t>
    </dgm:pt>
    <dgm:pt modelId="{9E91F2CF-AB44-432F-B006-BDEB321ECF20}" type="parTrans" cxnId="{86C0B580-229A-400B-BF11-CB89EBE2F15A}">
      <dgm:prSet/>
      <dgm:spPr/>
      <dgm:t>
        <a:bodyPr/>
        <a:lstStyle/>
        <a:p>
          <a:endParaRPr lang="hu-HU" sz="2000"/>
        </a:p>
      </dgm:t>
    </dgm:pt>
    <dgm:pt modelId="{1E31BAA0-6121-48C1-A9AE-23E6CAA1CA3D}" type="sibTrans" cxnId="{86C0B580-229A-400B-BF11-CB89EBE2F15A}">
      <dgm:prSet custT="1"/>
      <dgm:spPr/>
      <dgm:t>
        <a:bodyPr/>
        <a:lstStyle/>
        <a:p>
          <a:endParaRPr lang="hu-HU" sz="1600"/>
        </a:p>
      </dgm:t>
    </dgm:pt>
    <dgm:pt modelId="{986D73D3-C79B-41DF-85A2-3DC521DFBC71}">
      <dgm:prSet phldrT="[Text]" custT="1"/>
      <dgm:spPr/>
      <dgm:t>
        <a:bodyPr/>
        <a:lstStyle/>
        <a:p>
          <a:r>
            <a:rPr lang="hu-HU" sz="1800" dirty="0"/>
            <a:t>A diák önálló (koordinált munkája)</a:t>
          </a:r>
        </a:p>
      </dgm:t>
    </dgm:pt>
    <dgm:pt modelId="{653043DC-2FA8-4E73-992E-891DE524A75B}" type="parTrans" cxnId="{75F2B85F-EE90-454E-91FB-6243DC59616C}">
      <dgm:prSet/>
      <dgm:spPr/>
      <dgm:t>
        <a:bodyPr/>
        <a:lstStyle/>
        <a:p>
          <a:endParaRPr lang="hu-HU" sz="2000"/>
        </a:p>
      </dgm:t>
    </dgm:pt>
    <dgm:pt modelId="{1BFE3FAB-AA37-4A20-8201-3ACBD80C0153}" type="sibTrans" cxnId="{75F2B85F-EE90-454E-91FB-6243DC59616C}">
      <dgm:prSet custT="1"/>
      <dgm:spPr/>
      <dgm:t>
        <a:bodyPr/>
        <a:lstStyle/>
        <a:p>
          <a:endParaRPr lang="hu-HU" sz="1600"/>
        </a:p>
      </dgm:t>
    </dgm:pt>
    <dgm:pt modelId="{BFBABF7E-8723-43EC-BE06-4D2B30CAF351}">
      <dgm:prSet custT="1"/>
      <dgm:spPr/>
      <dgm:t>
        <a:bodyPr/>
        <a:lstStyle/>
        <a:p>
          <a:r>
            <a:rPr lang="hu-HU" sz="1800" dirty="0"/>
            <a:t>Folyamatos visszajelzés</a:t>
          </a:r>
        </a:p>
      </dgm:t>
    </dgm:pt>
    <dgm:pt modelId="{C1C6FF09-BD3C-48E0-ABFA-AAC9E092E06E}" type="parTrans" cxnId="{88FA7370-57E2-4111-B5D4-92A8CADD47D9}">
      <dgm:prSet/>
      <dgm:spPr/>
      <dgm:t>
        <a:bodyPr/>
        <a:lstStyle/>
        <a:p>
          <a:endParaRPr lang="hu-HU" sz="2000"/>
        </a:p>
      </dgm:t>
    </dgm:pt>
    <dgm:pt modelId="{D19255FE-3879-4579-B29C-83B46EBEA159}" type="sibTrans" cxnId="{88FA7370-57E2-4111-B5D4-92A8CADD47D9}">
      <dgm:prSet custT="1"/>
      <dgm:spPr/>
      <dgm:t>
        <a:bodyPr/>
        <a:lstStyle/>
        <a:p>
          <a:endParaRPr lang="hu-HU" sz="1600"/>
        </a:p>
      </dgm:t>
    </dgm:pt>
    <dgm:pt modelId="{2BA4E1BF-F0C8-4662-883F-48B88FABF413}">
      <dgm:prSet custT="1"/>
      <dgm:spPr/>
      <dgm:t>
        <a:bodyPr/>
        <a:lstStyle/>
        <a:p>
          <a:r>
            <a:rPr lang="hu-HU" sz="1800" dirty="0"/>
            <a:t>Produktum és megosztás</a:t>
          </a:r>
        </a:p>
      </dgm:t>
    </dgm:pt>
    <dgm:pt modelId="{BF09C9BE-25B9-4405-896F-BB833EE3CCD2}" type="parTrans" cxnId="{49C11E0F-ED73-4C66-BF0C-20A61D19B8C8}">
      <dgm:prSet/>
      <dgm:spPr/>
      <dgm:t>
        <a:bodyPr/>
        <a:lstStyle/>
        <a:p>
          <a:endParaRPr lang="hu-HU" sz="2000"/>
        </a:p>
      </dgm:t>
    </dgm:pt>
    <dgm:pt modelId="{443656D2-A2F3-47D5-9741-C6A8851628C8}" type="sibTrans" cxnId="{49C11E0F-ED73-4C66-BF0C-20A61D19B8C8}">
      <dgm:prSet custT="1"/>
      <dgm:spPr/>
      <dgm:t>
        <a:bodyPr/>
        <a:lstStyle/>
        <a:p>
          <a:endParaRPr lang="hu-HU" sz="2800"/>
        </a:p>
      </dgm:t>
    </dgm:pt>
    <dgm:pt modelId="{FEA10481-82EF-4C9F-9793-B76876DA9355}">
      <dgm:prSet custT="1"/>
      <dgm:spPr/>
      <dgm:t>
        <a:bodyPr/>
        <a:lstStyle/>
        <a:p>
          <a:r>
            <a:rPr lang="hu-HU" sz="2000" dirty="0"/>
            <a:t>Értékelés</a:t>
          </a:r>
        </a:p>
      </dgm:t>
    </dgm:pt>
    <dgm:pt modelId="{1AE7F346-02DE-405C-B585-F512611BDAB2}" type="parTrans" cxnId="{3D0CA47E-803C-4892-A047-77377D7A4656}">
      <dgm:prSet/>
      <dgm:spPr/>
      <dgm:t>
        <a:bodyPr/>
        <a:lstStyle/>
        <a:p>
          <a:endParaRPr lang="hu-HU"/>
        </a:p>
      </dgm:t>
    </dgm:pt>
    <dgm:pt modelId="{89705EEE-6B2F-47B0-A5E4-A9CC4BAB7235}" type="sibTrans" cxnId="{3D0CA47E-803C-4892-A047-77377D7A4656}">
      <dgm:prSet/>
      <dgm:spPr/>
      <dgm:t>
        <a:bodyPr/>
        <a:lstStyle/>
        <a:p>
          <a:endParaRPr lang="hu-HU"/>
        </a:p>
      </dgm:t>
    </dgm:pt>
    <dgm:pt modelId="{D27637DD-55E4-4D64-B3CD-C6F6E8D01781}" type="pres">
      <dgm:prSet presAssocID="{47EC4B0B-FB8E-4191-BFF4-60BFDE2206AE}" presName="Name0" presStyleCnt="0">
        <dgm:presLayoutVars>
          <dgm:dir/>
          <dgm:resizeHandles val="exact"/>
        </dgm:presLayoutVars>
      </dgm:prSet>
      <dgm:spPr/>
    </dgm:pt>
    <dgm:pt modelId="{4B89395B-90BA-43C1-AD7E-213BED08309B}" type="pres">
      <dgm:prSet presAssocID="{2858682A-7325-48BB-BE8F-5173070E2F75}" presName="node" presStyleLbl="node1" presStyleIdx="0" presStyleCnt="6">
        <dgm:presLayoutVars>
          <dgm:bulletEnabled val="1"/>
        </dgm:presLayoutVars>
      </dgm:prSet>
      <dgm:spPr/>
    </dgm:pt>
    <dgm:pt modelId="{4AE3536F-AF10-4D90-B667-DE095EFFE7D4}" type="pres">
      <dgm:prSet presAssocID="{9F7E556C-0582-4A23-9F1C-AFECD6BB6FA0}" presName="sibTrans" presStyleLbl="sibTrans2D1" presStyleIdx="0" presStyleCnt="5"/>
      <dgm:spPr/>
    </dgm:pt>
    <dgm:pt modelId="{51B60AE8-6DE8-4E2B-BE77-BB4B4A6C5F5E}" type="pres">
      <dgm:prSet presAssocID="{9F7E556C-0582-4A23-9F1C-AFECD6BB6FA0}" presName="connectorText" presStyleLbl="sibTrans2D1" presStyleIdx="0" presStyleCnt="5"/>
      <dgm:spPr/>
    </dgm:pt>
    <dgm:pt modelId="{400F6FC2-C6C0-4E39-BEFB-BA3261384189}" type="pres">
      <dgm:prSet presAssocID="{443B950B-5F3E-4755-850A-4B06B7153375}" presName="node" presStyleLbl="node1" presStyleIdx="1" presStyleCnt="6">
        <dgm:presLayoutVars>
          <dgm:bulletEnabled val="1"/>
        </dgm:presLayoutVars>
      </dgm:prSet>
      <dgm:spPr/>
    </dgm:pt>
    <dgm:pt modelId="{56D8C5C1-678D-43EF-9816-97F4BD56FE20}" type="pres">
      <dgm:prSet presAssocID="{1E31BAA0-6121-48C1-A9AE-23E6CAA1CA3D}" presName="sibTrans" presStyleLbl="sibTrans2D1" presStyleIdx="1" presStyleCnt="5"/>
      <dgm:spPr/>
    </dgm:pt>
    <dgm:pt modelId="{A841B9A4-E5E6-423D-84B1-033A0C5F1D3B}" type="pres">
      <dgm:prSet presAssocID="{1E31BAA0-6121-48C1-A9AE-23E6CAA1CA3D}" presName="connectorText" presStyleLbl="sibTrans2D1" presStyleIdx="1" presStyleCnt="5"/>
      <dgm:spPr/>
    </dgm:pt>
    <dgm:pt modelId="{E5B1B3D1-D67D-4E98-8887-8BD9B3A6B06C}" type="pres">
      <dgm:prSet presAssocID="{986D73D3-C79B-41DF-85A2-3DC521DFBC71}" presName="node" presStyleLbl="node1" presStyleIdx="2" presStyleCnt="6">
        <dgm:presLayoutVars>
          <dgm:bulletEnabled val="1"/>
        </dgm:presLayoutVars>
      </dgm:prSet>
      <dgm:spPr/>
    </dgm:pt>
    <dgm:pt modelId="{A579560C-7124-41E4-A1D5-1CFC3590BBFA}" type="pres">
      <dgm:prSet presAssocID="{1BFE3FAB-AA37-4A20-8201-3ACBD80C0153}" presName="sibTrans" presStyleLbl="sibTrans2D1" presStyleIdx="2" presStyleCnt="5"/>
      <dgm:spPr/>
    </dgm:pt>
    <dgm:pt modelId="{4B8E8102-05CD-41AB-A4C5-1DD6FE5C61CC}" type="pres">
      <dgm:prSet presAssocID="{1BFE3FAB-AA37-4A20-8201-3ACBD80C0153}" presName="connectorText" presStyleLbl="sibTrans2D1" presStyleIdx="2" presStyleCnt="5"/>
      <dgm:spPr/>
    </dgm:pt>
    <dgm:pt modelId="{A36CD645-5F32-40E2-9338-DF65288A9223}" type="pres">
      <dgm:prSet presAssocID="{BFBABF7E-8723-43EC-BE06-4D2B30CAF351}" presName="node" presStyleLbl="node1" presStyleIdx="3" presStyleCnt="6">
        <dgm:presLayoutVars>
          <dgm:bulletEnabled val="1"/>
        </dgm:presLayoutVars>
      </dgm:prSet>
      <dgm:spPr/>
    </dgm:pt>
    <dgm:pt modelId="{2A8E649B-1990-496C-BC1A-E90B2B5F40C3}" type="pres">
      <dgm:prSet presAssocID="{D19255FE-3879-4579-B29C-83B46EBEA159}" presName="sibTrans" presStyleLbl="sibTrans2D1" presStyleIdx="3" presStyleCnt="5"/>
      <dgm:spPr/>
    </dgm:pt>
    <dgm:pt modelId="{8BF88572-FAD8-4775-AD85-E2EF75CDB183}" type="pres">
      <dgm:prSet presAssocID="{D19255FE-3879-4579-B29C-83B46EBEA159}" presName="connectorText" presStyleLbl="sibTrans2D1" presStyleIdx="3" presStyleCnt="5"/>
      <dgm:spPr/>
    </dgm:pt>
    <dgm:pt modelId="{FF9DFE9C-8E24-4A0F-857F-6435E745673D}" type="pres">
      <dgm:prSet presAssocID="{2BA4E1BF-F0C8-4662-883F-48B88FABF413}" presName="node" presStyleLbl="node1" presStyleIdx="4" presStyleCnt="6">
        <dgm:presLayoutVars>
          <dgm:bulletEnabled val="1"/>
        </dgm:presLayoutVars>
      </dgm:prSet>
      <dgm:spPr/>
    </dgm:pt>
    <dgm:pt modelId="{57052ED8-823D-461F-8EEF-0E0CD6626A88}" type="pres">
      <dgm:prSet presAssocID="{443656D2-A2F3-47D5-9741-C6A8851628C8}" presName="sibTrans" presStyleLbl="sibTrans2D1" presStyleIdx="4" presStyleCnt="5"/>
      <dgm:spPr/>
    </dgm:pt>
    <dgm:pt modelId="{B3A6761F-379E-48B5-AFE8-10B5D81A5400}" type="pres">
      <dgm:prSet presAssocID="{443656D2-A2F3-47D5-9741-C6A8851628C8}" presName="connectorText" presStyleLbl="sibTrans2D1" presStyleIdx="4" presStyleCnt="5"/>
      <dgm:spPr/>
    </dgm:pt>
    <dgm:pt modelId="{1ABBF68C-C868-4BA6-887B-B972EFA5852B}" type="pres">
      <dgm:prSet presAssocID="{FEA10481-82EF-4C9F-9793-B76876DA9355}" presName="node" presStyleLbl="node1" presStyleIdx="5" presStyleCnt="6" custLinFactNeighborX="2339" custLinFactNeighborY="-1870">
        <dgm:presLayoutVars>
          <dgm:bulletEnabled val="1"/>
        </dgm:presLayoutVars>
      </dgm:prSet>
      <dgm:spPr/>
    </dgm:pt>
  </dgm:ptLst>
  <dgm:cxnLst>
    <dgm:cxn modelId="{873F2300-5956-4CF7-A2F6-43908F91F945}" type="presOf" srcId="{2BA4E1BF-F0C8-4662-883F-48B88FABF413}" destId="{FF9DFE9C-8E24-4A0F-857F-6435E745673D}" srcOrd="0" destOrd="0" presId="urn:microsoft.com/office/officeart/2005/8/layout/process1"/>
    <dgm:cxn modelId="{49C11E0F-ED73-4C66-BF0C-20A61D19B8C8}" srcId="{47EC4B0B-FB8E-4191-BFF4-60BFDE2206AE}" destId="{2BA4E1BF-F0C8-4662-883F-48B88FABF413}" srcOrd="4" destOrd="0" parTransId="{BF09C9BE-25B9-4405-896F-BB833EE3CCD2}" sibTransId="{443656D2-A2F3-47D5-9741-C6A8851628C8}"/>
    <dgm:cxn modelId="{19989920-7AED-4329-82A6-AEDE713F88C8}" type="presOf" srcId="{9F7E556C-0582-4A23-9F1C-AFECD6BB6FA0}" destId="{51B60AE8-6DE8-4E2B-BE77-BB4B4A6C5F5E}" srcOrd="1" destOrd="0" presId="urn:microsoft.com/office/officeart/2005/8/layout/process1"/>
    <dgm:cxn modelId="{75F2B85F-EE90-454E-91FB-6243DC59616C}" srcId="{47EC4B0B-FB8E-4191-BFF4-60BFDE2206AE}" destId="{986D73D3-C79B-41DF-85A2-3DC521DFBC71}" srcOrd="2" destOrd="0" parTransId="{653043DC-2FA8-4E73-992E-891DE524A75B}" sibTransId="{1BFE3FAB-AA37-4A20-8201-3ACBD80C0153}"/>
    <dgm:cxn modelId="{13BFC247-582D-47D0-BB9A-4284CF358EC3}" type="presOf" srcId="{443656D2-A2F3-47D5-9741-C6A8851628C8}" destId="{57052ED8-823D-461F-8EEF-0E0CD6626A88}" srcOrd="0" destOrd="0" presId="urn:microsoft.com/office/officeart/2005/8/layout/process1"/>
    <dgm:cxn modelId="{88FA7370-57E2-4111-B5D4-92A8CADD47D9}" srcId="{47EC4B0B-FB8E-4191-BFF4-60BFDE2206AE}" destId="{BFBABF7E-8723-43EC-BE06-4D2B30CAF351}" srcOrd="3" destOrd="0" parTransId="{C1C6FF09-BD3C-48E0-ABFA-AAC9E092E06E}" sibTransId="{D19255FE-3879-4579-B29C-83B46EBEA159}"/>
    <dgm:cxn modelId="{E2732F54-3E1A-4310-8F2F-8DF3C9004615}" type="presOf" srcId="{2858682A-7325-48BB-BE8F-5173070E2F75}" destId="{4B89395B-90BA-43C1-AD7E-213BED08309B}" srcOrd="0" destOrd="0" presId="urn:microsoft.com/office/officeart/2005/8/layout/process1"/>
    <dgm:cxn modelId="{A35BCC55-7ED1-483E-AE27-3881FA9C61B2}" srcId="{47EC4B0B-FB8E-4191-BFF4-60BFDE2206AE}" destId="{2858682A-7325-48BB-BE8F-5173070E2F75}" srcOrd="0" destOrd="0" parTransId="{B6BC605B-3556-46EE-BE87-3B72FD7DF486}" sibTransId="{9F7E556C-0582-4A23-9F1C-AFECD6BB6FA0}"/>
    <dgm:cxn modelId="{2D99207C-9C82-4447-9844-B2F5CD7C7449}" type="presOf" srcId="{1E31BAA0-6121-48C1-A9AE-23E6CAA1CA3D}" destId="{A841B9A4-E5E6-423D-84B1-033A0C5F1D3B}" srcOrd="1" destOrd="0" presId="urn:microsoft.com/office/officeart/2005/8/layout/process1"/>
    <dgm:cxn modelId="{3D0CA47E-803C-4892-A047-77377D7A4656}" srcId="{47EC4B0B-FB8E-4191-BFF4-60BFDE2206AE}" destId="{FEA10481-82EF-4C9F-9793-B76876DA9355}" srcOrd="5" destOrd="0" parTransId="{1AE7F346-02DE-405C-B585-F512611BDAB2}" sibTransId="{89705EEE-6B2F-47B0-A5E4-A9CC4BAB7235}"/>
    <dgm:cxn modelId="{86C0B580-229A-400B-BF11-CB89EBE2F15A}" srcId="{47EC4B0B-FB8E-4191-BFF4-60BFDE2206AE}" destId="{443B950B-5F3E-4755-850A-4B06B7153375}" srcOrd="1" destOrd="0" parTransId="{9E91F2CF-AB44-432F-B006-BDEB321ECF20}" sibTransId="{1E31BAA0-6121-48C1-A9AE-23E6CAA1CA3D}"/>
    <dgm:cxn modelId="{9112D18B-10ED-4C01-9BEE-6A769B34D121}" type="presOf" srcId="{443B950B-5F3E-4755-850A-4B06B7153375}" destId="{400F6FC2-C6C0-4E39-BEFB-BA3261384189}" srcOrd="0" destOrd="0" presId="urn:microsoft.com/office/officeart/2005/8/layout/process1"/>
    <dgm:cxn modelId="{7D25C39B-12CF-4D96-AB89-19CE03F6098E}" type="presOf" srcId="{9F7E556C-0582-4A23-9F1C-AFECD6BB6FA0}" destId="{4AE3536F-AF10-4D90-B667-DE095EFFE7D4}" srcOrd="0" destOrd="0" presId="urn:microsoft.com/office/officeart/2005/8/layout/process1"/>
    <dgm:cxn modelId="{44B24E9F-07AA-4777-B9A2-5F247974BB91}" type="presOf" srcId="{BFBABF7E-8723-43EC-BE06-4D2B30CAF351}" destId="{A36CD645-5F32-40E2-9338-DF65288A9223}" srcOrd="0" destOrd="0" presId="urn:microsoft.com/office/officeart/2005/8/layout/process1"/>
    <dgm:cxn modelId="{0A20FDA8-BDBB-4FA8-9982-43D0743F411C}" type="presOf" srcId="{D19255FE-3879-4579-B29C-83B46EBEA159}" destId="{2A8E649B-1990-496C-BC1A-E90B2B5F40C3}" srcOrd="0" destOrd="0" presId="urn:microsoft.com/office/officeart/2005/8/layout/process1"/>
    <dgm:cxn modelId="{BACB0BB6-797A-49A2-AB01-77D3854F153D}" type="presOf" srcId="{1E31BAA0-6121-48C1-A9AE-23E6CAA1CA3D}" destId="{56D8C5C1-678D-43EF-9816-97F4BD56FE20}" srcOrd="0" destOrd="0" presId="urn:microsoft.com/office/officeart/2005/8/layout/process1"/>
    <dgm:cxn modelId="{2298ABB6-82FE-41CD-BB86-295F6BD1BCEA}" type="presOf" srcId="{1BFE3FAB-AA37-4A20-8201-3ACBD80C0153}" destId="{A579560C-7124-41E4-A1D5-1CFC3590BBFA}" srcOrd="0" destOrd="0" presId="urn:microsoft.com/office/officeart/2005/8/layout/process1"/>
    <dgm:cxn modelId="{A0B8E9BD-491C-48C5-A2DE-7B9A17FA7C48}" type="presOf" srcId="{47EC4B0B-FB8E-4191-BFF4-60BFDE2206AE}" destId="{D27637DD-55E4-4D64-B3CD-C6F6E8D01781}" srcOrd="0" destOrd="0" presId="urn:microsoft.com/office/officeart/2005/8/layout/process1"/>
    <dgm:cxn modelId="{FA08C1E5-611B-431C-973D-EAA64FEEE9F1}" type="presOf" srcId="{986D73D3-C79B-41DF-85A2-3DC521DFBC71}" destId="{E5B1B3D1-D67D-4E98-8887-8BD9B3A6B06C}" srcOrd="0" destOrd="0" presId="urn:microsoft.com/office/officeart/2005/8/layout/process1"/>
    <dgm:cxn modelId="{DC0E39E8-7711-4468-A613-096A36262259}" type="presOf" srcId="{D19255FE-3879-4579-B29C-83B46EBEA159}" destId="{8BF88572-FAD8-4775-AD85-E2EF75CDB183}" srcOrd="1" destOrd="0" presId="urn:microsoft.com/office/officeart/2005/8/layout/process1"/>
    <dgm:cxn modelId="{8D78D4F3-ED49-4ED9-ABD2-28EA294569E7}" type="presOf" srcId="{1BFE3FAB-AA37-4A20-8201-3ACBD80C0153}" destId="{4B8E8102-05CD-41AB-A4C5-1DD6FE5C61CC}" srcOrd="1" destOrd="0" presId="urn:microsoft.com/office/officeart/2005/8/layout/process1"/>
    <dgm:cxn modelId="{03274FFD-2CB0-41F9-9D20-2EE5A7E82326}" type="presOf" srcId="{FEA10481-82EF-4C9F-9793-B76876DA9355}" destId="{1ABBF68C-C868-4BA6-887B-B972EFA5852B}" srcOrd="0" destOrd="0" presId="urn:microsoft.com/office/officeart/2005/8/layout/process1"/>
    <dgm:cxn modelId="{BA3FF7FF-4F3E-4E08-B008-06888B6C3414}" type="presOf" srcId="{443656D2-A2F3-47D5-9741-C6A8851628C8}" destId="{B3A6761F-379E-48B5-AFE8-10B5D81A5400}" srcOrd="1" destOrd="0" presId="urn:microsoft.com/office/officeart/2005/8/layout/process1"/>
    <dgm:cxn modelId="{F8B6D51B-1920-43D1-A194-0311839BB41D}" type="presParOf" srcId="{D27637DD-55E4-4D64-B3CD-C6F6E8D01781}" destId="{4B89395B-90BA-43C1-AD7E-213BED08309B}" srcOrd="0" destOrd="0" presId="urn:microsoft.com/office/officeart/2005/8/layout/process1"/>
    <dgm:cxn modelId="{D045C32D-C2F0-4EDD-B4D0-73407F090E3A}" type="presParOf" srcId="{D27637DD-55E4-4D64-B3CD-C6F6E8D01781}" destId="{4AE3536F-AF10-4D90-B667-DE095EFFE7D4}" srcOrd="1" destOrd="0" presId="urn:microsoft.com/office/officeart/2005/8/layout/process1"/>
    <dgm:cxn modelId="{CC4762F1-069C-4F62-8097-8A9B7793F15C}" type="presParOf" srcId="{4AE3536F-AF10-4D90-B667-DE095EFFE7D4}" destId="{51B60AE8-6DE8-4E2B-BE77-BB4B4A6C5F5E}" srcOrd="0" destOrd="0" presId="urn:microsoft.com/office/officeart/2005/8/layout/process1"/>
    <dgm:cxn modelId="{EAD21240-8A77-4A25-B216-CB532BA575CF}" type="presParOf" srcId="{D27637DD-55E4-4D64-B3CD-C6F6E8D01781}" destId="{400F6FC2-C6C0-4E39-BEFB-BA3261384189}" srcOrd="2" destOrd="0" presId="urn:microsoft.com/office/officeart/2005/8/layout/process1"/>
    <dgm:cxn modelId="{36615A6B-48FE-456C-B957-341FC86B13E3}" type="presParOf" srcId="{D27637DD-55E4-4D64-B3CD-C6F6E8D01781}" destId="{56D8C5C1-678D-43EF-9816-97F4BD56FE20}" srcOrd="3" destOrd="0" presId="urn:microsoft.com/office/officeart/2005/8/layout/process1"/>
    <dgm:cxn modelId="{7B877DFD-84F2-4796-ACD6-C7B153D4E0BC}" type="presParOf" srcId="{56D8C5C1-678D-43EF-9816-97F4BD56FE20}" destId="{A841B9A4-E5E6-423D-84B1-033A0C5F1D3B}" srcOrd="0" destOrd="0" presId="urn:microsoft.com/office/officeart/2005/8/layout/process1"/>
    <dgm:cxn modelId="{C359ACDE-3294-4537-A65B-111799237E34}" type="presParOf" srcId="{D27637DD-55E4-4D64-B3CD-C6F6E8D01781}" destId="{E5B1B3D1-D67D-4E98-8887-8BD9B3A6B06C}" srcOrd="4" destOrd="0" presId="urn:microsoft.com/office/officeart/2005/8/layout/process1"/>
    <dgm:cxn modelId="{BA1CD32E-5846-4AAD-AFE6-0787CD869DC6}" type="presParOf" srcId="{D27637DD-55E4-4D64-B3CD-C6F6E8D01781}" destId="{A579560C-7124-41E4-A1D5-1CFC3590BBFA}" srcOrd="5" destOrd="0" presId="urn:microsoft.com/office/officeart/2005/8/layout/process1"/>
    <dgm:cxn modelId="{5EDC0BEB-73E4-4088-9F3B-C8E329CC2B9D}" type="presParOf" srcId="{A579560C-7124-41E4-A1D5-1CFC3590BBFA}" destId="{4B8E8102-05CD-41AB-A4C5-1DD6FE5C61CC}" srcOrd="0" destOrd="0" presId="urn:microsoft.com/office/officeart/2005/8/layout/process1"/>
    <dgm:cxn modelId="{0841B866-91AA-40AD-9B3F-3A05C73C2CCA}" type="presParOf" srcId="{D27637DD-55E4-4D64-B3CD-C6F6E8D01781}" destId="{A36CD645-5F32-40E2-9338-DF65288A9223}" srcOrd="6" destOrd="0" presId="urn:microsoft.com/office/officeart/2005/8/layout/process1"/>
    <dgm:cxn modelId="{DAF018F7-5CA4-4D0D-9E86-7EDED094D0BF}" type="presParOf" srcId="{D27637DD-55E4-4D64-B3CD-C6F6E8D01781}" destId="{2A8E649B-1990-496C-BC1A-E90B2B5F40C3}" srcOrd="7" destOrd="0" presId="urn:microsoft.com/office/officeart/2005/8/layout/process1"/>
    <dgm:cxn modelId="{9EB376AC-1B08-4217-B269-390697F36190}" type="presParOf" srcId="{2A8E649B-1990-496C-BC1A-E90B2B5F40C3}" destId="{8BF88572-FAD8-4775-AD85-E2EF75CDB183}" srcOrd="0" destOrd="0" presId="urn:microsoft.com/office/officeart/2005/8/layout/process1"/>
    <dgm:cxn modelId="{EB6F0C30-E12D-43DF-95DE-A29FDF7D3621}" type="presParOf" srcId="{D27637DD-55E4-4D64-B3CD-C6F6E8D01781}" destId="{FF9DFE9C-8E24-4A0F-857F-6435E745673D}" srcOrd="8" destOrd="0" presId="urn:microsoft.com/office/officeart/2005/8/layout/process1"/>
    <dgm:cxn modelId="{6D7696B2-02BD-4E0C-92C0-3EF8C49B1A24}" type="presParOf" srcId="{D27637DD-55E4-4D64-B3CD-C6F6E8D01781}" destId="{57052ED8-823D-461F-8EEF-0E0CD6626A88}" srcOrd="9" destOrd="0" presId="urn:microsoft.com/office/officeart/2005/8/layout/process1"/>
    <dgm:cxn modelId="{BDC731F9-8262-4AA3-9F5D-53EBC5814A71}" type="presParOf" srcId="{57052ED8-823D-461F-8EEF-0E0CD6626A88}" destId="{B3A6761F-379E-48B5-AFE8-10B5D81A5400}" srcOrd="0" destOrd="0" presId="urn:microsoft.com/office/officeart/2005/8/layout/process1"/>
    <dgm:cxn modelId="{3AD96230-17A3-4491-AC75-8A8EF5E0E4B3}" type="presParOf" srcId="{D27637DD-55E4-4D64-B3CD-C6F6E8D01781}" destId="{1ABBF68C-C868-4BA6-887B-B972EFA5852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9395B-90BA-43C1-AD7E-213BED08309B}">
      <dsp:nvSpPr>
        <dsp:cNvPr id="0" name=""/>
        <dsp:cNvSpPr/>
      </dsp:nvSpPr>
      <dsp:spPr>
        <a:xfrm>
          <a:off x="5437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Tervezés</a:t>
          </a:r>
        </a:p>
      </dsp:txBody>
      <dsp:txXfrm>
        <a:off x="41618" y="910987"/>
        <a:ext cx="1318329" cy="1162963"/>
      </dsp:txXfrm>
    </dsp:sp>
    <dsp:sp modelId="{4AE3536F-AF10-4D90-B667-DE095EFFE7D4}">
      <dsp:nvSpPr>
        <dsp:cNvPr id="0" name=""/>
        <dsp:cNvSpPr/>
      </dsp:nvSpPr>
      <dsp:spPr>
        <a:xfrm>
          <a:off x="1535198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1535198" y="1389001"/>
        <a:ext cx="206378" cy="206935"/>
      </dsp:txXfrm>
    </dsp:sp>
    <dsp:sp modelId="{400F6FC2-C6C0-4E39-BEFB-BA3261384189}">
      <dsp:nvSpPr>
        <dsp:cNvPr id="0" name=""/>
        <dsp:cNvSpPr/>
      </dsp:nvSpPr>
      <dsp:spPr>
        <a:xfrm>
          <a:off x="1952405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Alfeladatoktevékeny-ségsor</a:t>
          </a:r>
          <a:endParaRPr lang="hu-HU" sz="1800" kern="1200" dirty="0"/>
        </a:p>
      </dsp:txBody>
      <dsp:txXfrm>
        <a:off x="1988586" y="910987"/>
        <a:ext cx="1318329" cy="1162963"/>
      </dsp:txXfrm>
    </dsp:sp>
    <dsp:sp modelId="{56D8C5C1-678D-43EF-9816-97F4BD56FE20}">
      <dsp:nvSpPr>
        <dsp:cNvPr id="0" name=""/>
        <dsp:cNvSpPr/>
      </dsp:nvSpPr>
      <dsp:spPr>
        <a:xfrm>
          <a:off x="3482166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3482166" y="1389001"/>
        <a:ext cx="206378" cy="206935"/>
      </dsp:txXfrm>
    </dsp:sp>
    <dsp:sp modelId="{E5B1B3D1-D67D-4E98-8887-8BD9B3A6B06C}">
      <dsp:nvSpPr>
        <dsp:cNvPr id="0" name=""/>
        <dsp:cNvSpPr/>
      </dsp:nvSpPr>
      <dsp:spPr>
        <a:xfrm>
          <a:off x="3899373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diák önálló (koordinált munkája)</a:t>
          </a:r>
        </a:p>
      </dsp:txBody>
      <dsp:txXfrm>
        <a:off x="3935554" y="910987"/>
        <a:ext cx="1318329" cy="1162963"/>
      </dsp:txXfrm>
    </dsp:sp>
    <dsp:sp modelId="{A579560C-7124-41E4-A1D5-1CFC3590BBFA}">
      <dsp:nvSpPr>
        <dsp:cNvPr id="0" name=""/>
        <dsp:cNvSpPr/>
      </dsp:nvSpPr>
      <dsp:spPr>
        <a:xfrm>
          <a:off x="5429133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5429133" y="1389001"/>
        <a:ext cx="206378" cy="206935"/>
      </dsp:txXfrm>
    </dsp:sp>
    <dsp:sp modelId="{A36CD645-5F32-40E2-9338-DF65288A9223}">
      <dsp:nvSpPr>
        <dsp:cNvPr id="0" name=""/>
        <dsp:cNvSpPr/>
      </dsp:nvSpPr>
      <dsp:spPr>
        <a:xfrm>
          <a:off x="5846341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Folyamatos visszajelzés</a:t>
          </a:r>
        </a:p>
      </dsp:txBody>
      <dsp:txXfrm>
        <a:off x="5882522" y="910987"/>
        <a:ext cx="1318329" cy="1162963"/>
      </dsp:txXfrm>
    </dsp:sp>
    <dsp:sp modelId="{2A8E649B-1990-496C-BC1A-E90B2B5F40C3}">
      <dsp:nvSpPr>
        <dsp:cNvPr id="0" name=""/>
        <dsp:cNvSpPr/>
      </dsp:nvSpPr>
      <dsp:spPr>
        <a:xfrm>
          <a:off x="7376101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7376101" y="1389001"/>
        <a:ext cx="206378" cy="206935"/>
      </dsp:txXfrm>
    </dsp:sp>
    <dsp:sp modelId="{FF9DFE9C-8E24-4A0F-857F-6435E745673D}">
      <dsp:nvSpPr>
        <dsp:cNvPr id="0" name=""/>
        <dsp:cNvSpPr/>
      </dsp:nvSpPr>
      <dsp:spPr>
        <a:xfrm>
          <a:off x="7793309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Produktum és megosztás</a:t>
          </a:r>
        </a:p>
      </dsp:txBody>
      <dsp:txXfrm>
        <a:off x="7829490" y="910987"/>
        <a:ext cx="1318329" cy="1162963"/>
      </dsp:txXfrm>
    </dsp:sp>
    <dsp:sp modelId="{57052ED8-823D-461F-8EEF-0E0CD6626A88}">
      <dsp:nvSpPr>
        <dsp:cNvPr id="0" name=""/>
        <dsp:cNvSpPr/>
      </dsp:nvSpPr>
      <dsp:spPr>
        <a:xfrm rot="21559327">
          <a:off x="9324418" y="1308373"/>
          <a:ext cx="297729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/>
        </a:p>
      </dsp:txBody>
      <dsp:txXfrm>
        <a:off x="9324421" y="1377879"/>
        <a:ext cx="208410" cy="206935"/>
      </dsp:txXfrm>
    </dsp:sp>
    <dsp:sp modelId="{1ABBF68C-C868-4BA6-887B-B972EFA5852B}">
      <dsp:nvSpPr>
        <dsp:cNvPr id="0" name=""/>
        <dsp:cNvSpPr/>
      </dsp:nvSpPr>
      <dsp:spPr>
        <a:xfrm>
          <a:off x="9745714" y="8517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Értékelés</a:t>
          </a:r>
        </a:p>
      </dsp:txBody>
      <dsp:txXfrm>
        <a:off x="9781895" y="887887"/>
        <a:ext cx="1318329" cy="116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60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214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1DB42-F51E-3564-C751-09F2591254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4208" y="1275586"/>
            <a:ext cx="4273550" cy="4645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B38AB-E4A3-D598-B1E8-F561155F1D9E}"/>
              </a:ext>
            </a:extLst>
          </p:cNvPr>
          <p:cNvSpPr/>
          <p:nvPr userDrawn="1"/>
        </p:nvSpPr>
        <p:spPr>
          <a:xfrm>
            <a:off x="10420538" y="332716"/>
            <a:ext cx="579422" cy="5794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DEAD53-D140-0210-A8B0-B9CB87B18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84324" y="467026"/>
            <a:ext cx="651850" cy="288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2"/>
                </a:solidFill>
              </a:defRPr>
            </a:lvl1pPr>
          </a:lstStyle>
          <a:p>
            <a:fld id="{DD42754F-0B62-BB43-A2E4-46EE8B5A48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E39FE8F-5931-7AEC-A9A6-D15810BF6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242" y="3932896"/>
            <a:ext cx="5656693" cy="912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b="0" i="0" smtClean="0"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32AFAC-5628-2F9A-E2D0-9509C7162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4242" y="3429000"/>
            <a:ext cx="5656693" cy="253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i="0" smtClean="0">
                <a:solidFill>
                  <a:schemeClr val="tx2"/>
                </a:solidFill>
                <a:effectLst/>
                <a:latin typeface="Montserrat SemiBold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  <p:sldLayoutId id="21474836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ylersgroup.com/scrum-projektek-tervezese-elso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ascd.org/pdfs/onlinelearning/webinars/webinar-handout1-10-8-2012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files.ascd.org/pdfs/onlinelearning/webinars/webinar-handout1-10-8-2012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mg1.wsimg.com/blobby/go/17326b2b-ea19-44f1-9e0a-573d211f25e4/downloads/3a8a931a-8dfd-4c04-9937-29eaf2ce9781/Kutat%C3%A1si%20napl%C3%B3%20sablon.pdf?ver=1729774426472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niderdorottya.com/kutat&#225;si-napl&#243;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3F5CE5-4EBB-ADDB-F8A5-151125C9F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59" y="2864584"/>
            <a:ext cx="7595250" cy="3858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92DEB-26AB-602B-BA29-B3C434DA0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7" y="3747941"/>
            <a:ext cx="6095999" cy="2814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9530D3-ABE2-3957-6389-E75010CA1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06" t="24354" r="4799" b="8889"/>
          <a:stretch/>
        </p:blipFill>
        <p:spPr>
          <a:xfrm>
            <a:off x="154415" y="229365"/>
            <a:ext cx="5445272" cy="356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BDDC4-6117-4447-826F-C87C5B51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59" y="31373"/>
            <a:ext cx="7256542" cy="39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E6D7B-589E-A9C8-F199-A3E3A9C1C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7227E-A634-3F6A-1210-5BCB782E8CD9}"/>
              </a:ext>
            </a:extLst>
          </p:cNvPr>
          <p:cNvSpPr txBox="1"/>
          <p:nvPr/>
        </p:nvSpPr>
        <p:spPr>
          <a:xfrm>
            <a:off x="743953" y="330882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Projektek a munka világában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0A683-7888-6447-EDB7-747CDB47A880}"/>
              </a:ext>
            </a:extLst>
          </p:cNvPr>
          <p:cNvSpPr/>
          <p:nvPr/>
        </p:nvSpPr>
        <p:spPr>
          <a:xfrm>
            <a:off x="4084408" y="1552309"/>
            <a:ext cx="3198582" cy="7642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Projekt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49BBB-8696-6459-A0D4-6FAC5A52B33F}"/>
              </a:ext>
            </a:extLst>
          </p:cNvPr>
          <p:cNvSpPr/>
          <p:nvPr/>
        </p:nvSpPr>
        <p:spPr>
          <a:xfrm>
            <a:off x="4073974" y="2767302"/>
            <a:ext cx="32194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Cél: </a:t>
            </a:r>
            <a:r>
              <a:rPr lang="hu-HU" dirty="0">
                <a:solidFill>
                  <a:schemeClr val="tx1"/>
                </a:solidFill>
              </a:rPr>
              <a:t>produktumtermelés, eladás.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2A2AA-5CD0-5097-7862-DAB52AC430C5}"/>
              </a:ext>
            </a:extLst>
          </p:cNvPr>
          <p:cNvSpPr/>
          <p:nvPr/>
        </p:nvSpPr>
        <p:spPr>
          <a:xfrm>
            <a:off x="2026754" y="4008612"/>
            <a:ext cx="32194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Hogyan? </a:t>
            </a:r>
            <a:r>
              <a:rPr lang="hu-HU" dirty="0">
                <a:solidFill>
                  <a:schemeClr val="tx1"/>
                </a:solidFill>
              </a:rPr>
              <a:t>kreatív közös munka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582A6-D32E-0545-7191-367FF0B80413}"/>
              </a:ext>
            </a:extLst>
          </p:cNvPr>
          <p:cNvSpPr/>
          <p:nvPr/>
        </p:nvSpPr>
        <p:spPr>
          <a:xfrm>
            <a:off x="6096000" y="4025988"/>
            <a:ext cx="32194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Hogyan? </a:t>
            </a:r>
            <a:r>
              <a:rPr lang="hu-HU" dirty="0">
                <a:solidFill>
                  <a:schemeClr val="tx1"/>
                </a:solidFill>
              </a:rPr>
              <a:t>közös gondolkodás, közös problémamegoldás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3B1855-C521-337D-329A-F1236C0C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96" y="5319248"/>
            <a:ext cx="1476581" cy="1047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F1BED7-4204-E2FE-B0CA-DDADBE44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59" y="5039573"/>
            <a:ext cx="1543265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DC5A4-8CE5-F5CD-92F3-9E07BACD4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Scrum projektek tervezése - Első rész - Stylers Group">
            <a:extLst>
              <a:ext uri="{FF2B5EF4-FFF2-40B4-BE49-F238E27FC236}">
                <a16:creationId xmlns:a16="http://schemas.microsoft.com/office/drawing/2014/main" id="{DE80B129-83E3-8A9F-A546-797DCC69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-69852"/>
            <a:ext cx="8135823" cy="5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E02FE-CAF7-3681-623F-6F865BFE84A5}"/>
              </a:ext>
            </a:extLst>
          </p:cNvPr>
          <p:cNvSpPr txBox="1"/>
          <p:nvPr/>
        </p:nvSpPr>
        <p:spPr>
          <a:xfrm>
            <a:off x="2219325" y="578868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https://stylersgroup.com/scrum-projektek-tervezese-elso/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12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BF122-6C99-4B7A-905E-D9E0B9C51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7E735-C63B-7CEF-874B-DD1BAE3B10A5}"/>
              </a:ext>
            </a:extLst>
          </p:cNvPr>
          <p:cNvSpPr txBox="1"/>
          <p:nvPr/>
        </p:nvSpPr>
        <p:spPr>
          <a:xfrm>
            <a:off x="1152525" y="711248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Projektek a fizikaórán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5F693-645B-A922-21D9-1E47DE0F28FE}"/>
              </a:ext>
            </a:extLst>
          </p:cNvPr>
          <p:cNvSpPr/>
          <p:nvPr/>
        </p:nvSpPr>
        <p:spPr>
          <a:xfrm>
            <a:off x="1152525" y="1777697"/>
            <a:ext cx="5934075" cy="33026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Projektek és kutatási feladatok</a:t>
            </a:r>
          </a:p>
          <a:p>
            <a:pPr algn="ctr"/>
            <a:r>
              <a:rPr lang="hu-HU" sz="2400" b="1" dirty="0"/>
              <a:t>Kísérletek tervezése és kivitelezése</a:t>
            </a:r>
          </a:p>
          <a:p>
            <a:pPr algn="ctr"/>
            <a:r>
              <a:rPr lang="hu-HU" sz="2400" b="1" dirty="0"/>
              <a:t>Adatgyűjtés</a:t>
            </a:r>
          </a:p>
          <a:p>
            <a:pPr algn="ctr"/>
            <a:r>
              <a:rPr lang="hu-HU" sz="2400" b="1" dirty="0"/>
              <a:t>Adatok értékelése</a:t>
            </a:r>
          </a:p>
          <a:p>
            <a:pPr algn="ctr"/>
            <a:r>
              <a:rPr lang="hu-HU" sz="2400" b="1" dirty="0"/>
              <a:t>Anyaggyűjtés – szűrés, forráselemzés</a:t>
            </a:r>
          </a:p>
          <a:p>
            <a:pPr algn="ctr"/>
            <a:r>
              <a:rPr lang="hu-HU" sz="2400" b="1" dirty="0"/>
              <a:t>Beszámoló készítése, kiselőadás</a:t>
            </a:r>
          </a:p>
          <a:p>
            <a:pPr algn="ctr"/>
            <a:r>
              <a:rPr lang="hu-HU" sz="2400" b="1" dirty="0"/>
              <a:t>Beszélgetés egy adott problémáról.</a:t>
            </a:r>
            <a:endParaRPr lang="hu-H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18CD6-E5B0-4E92-7531-8FB71361AA79}"/>
              </a:ext>
            </a:extLst>
          </p:cNvPr>
          <p:cNvSpPr txBox="1"/>
          <p:nvPr/>
        </p:nvSpPr>
        <p:spPr>
          <a:xfrm>
            <a:off x="7493635" y="2941205"/>
            <a:ext cx="404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Ahogyan a kerettanterv is javasolja…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086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C0D8DB-C258-D952-7B4B-79FD8642158D}"/>
              </a:ext>
            </a:extLst>
          </p:cNvPr>
          <p:cNvSpPr txBox="1"/>
          <p:nvPr/>
        </p:nvSpPr>
        <p:spPr>
          <a:xfrm>
            <a:off x="1295399" y="609600"/>
            <a:ext cx="10058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 cap="all" spc="300" baseline="0" dirty="0">
              <a:latin typeface="+mj-lt"/>
              <a:ea typeface="+mj-ea"/>
              <a:cs typeface="Posterama" panose="020B050402020002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3E6A9-CCAD-F3E0-D7B2-D3FE12DA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9" t="35555" r="34297" b="28611"/>
          <a:stretch/>
        </p:blipFill>
        <p:spPr>
          <a:xfrm>
            <a:off x="2592316" y="780782"/>
            <a:ext cx="7007365" cy="467635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64586-F64C-5447-FFE6-4E24CF1CC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42754F-0B62-BB43-A2E4-46EE8B5A483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3F96C-0AE7-3AED-3B0C-3750EABC7F7F}"/>
              </a:ext>
            </a:extLst>
          </p:cNvPr>
          <p:cNvSpPr txBox="1"/>
          <p:nvPr/>
        </p:nvSpPr>
        <p:spPr>
          <a:xfrm>
            <a:off x="510349" y="1344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Projekt: </a:t>
            </a:r>
            <a:r>
              <a:rPr lang="hu-HU" sz="3600" b="1" i="1" dirty="0" err="1">
                <a:solidFill>
                  <a:schemeClr val="tx2"/>
                </a:solidFill>
                <a:latin typeface="Aptos Display headings"/>
              </a:rPr>
              <a:t>Főétel</a:t>
            </a:r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 vagy desszert? Projektalapú tanulás?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13843-BED3-F9C8-F3AF-AB06C3B95B8E}"/>
              </a:ext>
            </a:extLst>
          </p:cNvPr>
          <p:cNvSpPr txBox="1"/>
          <p:nvPr/>
        </p:nvSpPr>
        <p:spPr>
          <a:xfrm>
            <a:off x="420624" y="5690886"/>
            <a:ext cx="11599926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&amp;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R. (2010). The Main Course, Not Dessert. How Are Students Reaching 21st Century Goals? With 21st Century Project Based Learning.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Buck Institute for Education.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https://files.ascd.org/pdfs/onlinelearning/webinars/webinar-handout1-10-8-2012.pdf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utolsó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letöltés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dátuma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2024. 10. 23.)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Boss, S. (2015).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project-based learning: A proven approach to rigorous classroom instruction.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Alexandria, VA: Association for Supervision and Curriculum Development.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73DD0-61F2-3AB4-C805-B937B9DEF044}"/>
              </a:ext>
            </a:extLst>
          </p:cNvPr>
          <p:cNvSpPr txBox="1"/>
          <p:nvPr/>
        </p:nvSpPr>
        <p:spPr>
          <a:xfrm>
            <a:off x="2219325" y="5297014"/>
            <a:ext cx="750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A kép forrása: K, </a:t>
            </a:r>
            <a:r>
              <a:rPr lang="hu-HU" sz="1200" dirty="0" err="1"/>
              <a:t>Meli</a:t>
            </a:r>
            <a:r>
              <a:rPr lang="hu-HU" sz="1200" dirty="0"/>
              <a:t> (2020). </a:t>
            </a:r>
            <a:r>
              <a:rPr lang="hu-HU" sz="1200" dirty="0" err="1"/>
              <a:t>Distance</a:t>
            </a:r>
            <a:r>
              <a:rPr lang="hu-HU" sz="1200" dirty="0"/>
              <a:t> Education: </a:t>
            </a:r>
            <a:r>
              <a:rPr lang="hu-HU" sz="1200" dirty="0" err="1"/>
              <a:t>Teaching</a:t>
            </a:r>
            <a:r>
              <a:rPr lang="hu-HU" sz="1200" dirty="0"/>
              <a:t> and </a:t>
            </a:r>
            <a:r>
              <a:rPr lang="hu-HU" sz="1200" dirty="0" err="1"/>
              <a:t>Learning</a:t>
            </a:r>
            <a:r>
              <a:rPr lang="hu-HU" sz="1200" dirty="0"/>
              <a:t> in a project-</a:t>
            </a:r>
            <a:r>
              <a:rPr lang="hu-HU" sz="1200" dirty="0" err="1"/>
              <a:t>based</a:t>
            </a:r>
            <a:r>
              <a:rPr lang="hu-HU" sz="1200" dirty="0"/>
              <a:t> </a:t>
            </a:r>
            <a:r>
              <a:rPr lang="hu-HU" sz="1200" dirty="0" err="1"/>
              <a:t>world</a:t>
            </a:r>
            <a:r>
              <a:rPr lang="hu-HU" sz="1200" dirty="0"/>
              <a:t> (PBL)</a:t>
            </a:r>
          </a:p>
        </p:txBody>
      </p:sp>
    </p:spTree>
    <p:extLst>
      <p:ext uri="{BB962C8B-B14F-4D97-AF65-F5344CB8AC3E}">
        <p14:creationId xmlns:p14="http://schemas.microsoft.com/office/powerpoint/2010/main" val="19840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4135-CD7C-DE1A-D3B6-CF3E0E241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E5FBA-05B4-E190-7937-63F5414F991D}"/>
              </a:ext>
            </a:extLst>
          </p:cNvPr>
          <p:cNvSpPr txBox="1"/>
          <p:nvPr/>
        </p:nvSpPr>
        <p:spPr>
          <a:xfrm>
            <a:off x="1047960" y="841340"/>
            <a:ext cx="102671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A projektalapú tanulás </a:t>
            </a:r>
            <a:r>
              <a:rPr lang="hu-HU" sz="2000" dirty="0"/>
              <a:t>a kimeneti követelmények alapján fogalmazza meg a tevékenységsort. </a:t>
            </a:r>
          </a:p>
          <a:p>
            <a:pPr algn="just"/>
            <a:r>
              <a:rPr lang="hu-HU" sz="2000" b="1" dirty="0"/>
              <a:t>Cél: </a:t>
            </a:r>
            <a:r>
              <a:rPr lang="hu-HU" sz="2000" dirty="0"/>
              <a:t>a kimeneti követelmény (pl. adott tudás és kompetenciák megszerzése); tevékenységsor: diákközpontú </a:t>
            </a:r>
            <a:r>
              <a:rPr lang="hu-HU" sz="2000" dirty="0" err="1"/>
              <a:t>alfeladatok</a:t>
            </a:r>
            <a:r>
              <a:rPr lang="hu-HU" sz="2000" dirty="0"/>
              <a:t>, irányított kérdések, amelyek mentén feldolgozzuk a tananyagot, a diákok megszerzik az előírt ismereteket.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9F226D-8A75-469F-7286-BCED95A63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280602"/>
              </p:ext>
            </p:extLst>
          </p:nvPr>
        </p:nvGraphicFramePr>
        <p:xfrm>
          <a:off x="729773" y="2472556"/>
          <a:ext cx="11136406" cy="298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107F855-06B7-52AE-9849-BA56517A4256}"/>
              </a:ext>
            </a:extLst>
          </p:cNvPr>
          <p:cNvSpPr txBox="1"/>
          <p:nvPr/>
        </p:nvSpPr>
        <p:spPr>
          <a:xfrm>
            <a:off x="420624" y="5690886"/>
            <a:ext cx="11599926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&amp;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R. (2010). The Main Course, Not Dessert. How Are Students Reaching 21st Century Goals? With 21st Century Project Based Learning.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Buck Institute for Education.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https://files.ascd.org/pdfs/onlinelearning/webinars/webinar-handout1-10-8-2012.pdf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utolsó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letöltés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dátuma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2024. 10. 23.)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Boss, S. (2015).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project-based learning: A proven approach to rigorous classroom instruction.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Alexandria, VA: Association for Supervision and Curriculum Development.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DE672-46E2-9FE0-2D46-1272D27C6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0826C-562A-DFEF-D329-F4F3512A4DA1}"/>
              </a:ext>
            </a:extLst>
          </p:cNvPr>
          <p:cNvSpPr txBox="1"/>
          <p:nvPr/>
        </p:nvSpPr>
        <p:spPr>
          <a:xfrm>
            <a:off x="1433512" y="1667338"/>
            <a:ext cx="9324975" cy="394781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Távmunkarendben (házi feladatban) kivitelezendő féléves kutatási projekt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Nyílt végű kutatási probléma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vizsgálat kivitelezése irányítottan</a:t>
            </a:r>
            <a:endParaRPr lang="hu-H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Folyamatos dokumentáció (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kutatási napló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– online platform, közösen szerkeszthető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 szakdolgozat elkészítése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Védés: Az eredmények előadása, a felmerülő kérdések megválaszolása (mint egy tudományos konferencián/szakdolgozat védés során.)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Motivációk: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projektmódszer népszerűsítése, hatékony projektalapú tanulási folyamat kidolgozása, a kollégák munkájának támogatása módszertannal, segédanyagokkal. Projektérettségi felkészülés-felkészítés támogatása</a:t>
            </a:r>
            <a:r>
              <a:rPr lang="hu-HU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 munka világára való felkészítés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D3C1C-35A7-C11B-DF7B-2B22AD50C074}"/>
              </a:ext>
            </a:extLst>
          </p:cNvPr>
          <p:cNvSpPr txBox="1"/>
          <p:nvPr/>
        </p:nvSpPr>
        <p:spPr>
          <a:xfrm>
            <a:off x="877824" y="596519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Kutatási naplóval támogatott fizikaprojekt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</p:spTree>
    <p:extLst>
      <p:ext uri="{BB962C8B-B14F-4D97-AF65-F5344CB8AC3E}">
        <p14:creationId xmlns:p14="http://schemas.microsoft.com/office/powerpoint/2010/main" val="2954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52B79-E2EF-3888-8828-22BE211D0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AFB13-6CAA-5680-A921-0C84F68CA023}"/>
              </a:ext>
            </a:extLst>
          </p:cNvPr>
          <p:cNvSpPr txBox="1"/>
          <p:nvPr/>
        </p:nvSpPr>
        <p:spPr>
          <a:xfrm>
            <a:off x="1543050" y="1751617"/>
            <a:ext cx="9486900" cy="238629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Páros kivitelezés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online, közösen szerkeszthető dokumentumban – a tanár könnyen tud </a:t>
            </a:r>
            <a:r>
              <a:rPr lang="hu-HU" sz="2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monitorozni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visszajelezni (csapatmunka – kreatív szociális környezet, </a:t>
            </a: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dolgozzunk teamként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folyamatközi stand </a:t>
            </a:r>
            <a:r>
              <a:rPr lang="hu-HU" sz="20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(rövid beszámoló az addigi haladásról)</a:t>
            </a: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szintén a csapatmunkát erősíti, hasonló megbeszéléseket folytatnak a nagyvállalatok csapatai is. A kutatást végző diákok beszámolnak </a:t>
            </a:r>
            <a:r>
              <a:rPr lang="hu-HU" sz="2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előrehaladásukról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visszajelzést kapnak munkájukra a tanártól és az osztálytársaktól. Akár további javaslatokat is beépíthetnek.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465AB-EB8B-1A94-EBF9-D0A80EF5DC76}"/>
              </a:ext>
            </a:extLst>
          </p:cNvPr>
          <p:cNvSpPr txBox="1"/>
          <p:nvPr/>
        </p:nvSpPr>
        <p:spPr>
          <a:xfrm>
            <a:off x="1459277" y="616035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Hogyan? 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17C94-4812-1500-9D05-C14F0EF7F48E}"/>
              </a:ext>
            </a:extLst>
          </p:cNvPr>
          <p:cNvSpPr txBox="1"/>
          <p:nvPr/>
        </p:nvSpPr>
        <p:spPr>
          <a:xfrm>
            <a:off x="2631281" y="4470083"/>
            <a:ext cx="882729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u-H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+mj-lt"/>
              </a:rPr>
              <a:t>Szociális </a:t>
            </a:r>
            <a:r>
              <a:rPr lang="hu-HU" sz="2000" b="1" i="0" u="none" strike="noStrike" baseline="0" dirty="0" err="1">
                <a:solidFill>
                  <a:srgbClr val="000000"/>
                </a:solidFill>
                <a:latin typeface="+mj-lt"/>
              </a:rPr>
              <a:t>skillek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+mj-lt"/>
              </a:rPr>
              <a:t> és tudásmegosztás – mint egy nagy cégnél </a:t>
            </a:r>
            <a:endParaRPr lang="hu-HU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FC719-8A92-C0D1-6696-5822CED2F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3EFF9-6B04-3AA5-BB4F-D87A21851E6A}"/>
              </a:ext>
            </a:extLst>
          </p:cNvPr>
          <p:cNvSpPr txBox="1"/>
          <p:nvPr/>
        </p:nvSpPr>
        <p:spPr>
          <a:xfrm>
            <a:off x="1355344" y="1190208"/>
            <a:ext cx="9702799" cy="41369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kutatási naplós projekt céljai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Bevonni a diákot egy természettudományos kutatás folyamatába: kutatási szemlélet és készség kialakítása: mérés, tervezés, adatgyűjtés, kiértékelés.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Csapatmunka, tudományos kommunikáció.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Fizikaórán szakirodalomelemzés, nyelvi-és előadói készségfejlesztés</a:t>
            </a:r>
          </a:p>
          <a:p>
            <a:pPr marL="34290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Megmutatni a diáknak, hogy a fizika és a fizikatanulás változatos, a tudás kialakításához számos út és módszer vezet, köztük a tanár által koordinált tevékenységalapú kutatás.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Attitűdfejlesztés.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1A306-3CAD-6434-1C3D-5E9352056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9A20C-E062-BFFA-FC54-B93DD1CB2A0B}"/>
              </a:ext>
            </a:extLst>
          </p:cNvPr>
          <p:cNvSpPr txBox="1"/>
          <p:nvPr/>
        </p:nvSpPr>
        <p:spPr>
          <a:xfrm>
            <a:off x="987154" y="1655038"/>
            <a:ext cx="6113526" cy="4202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Határozd meg különböző testek gördülési ellenállását! 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Határozd meg különböző alakú testek közegellenállási alaki tényezőjét!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Határozd meg „gömbölyű” és „szögletes” testek tehetetlenségi nyomatékát akár több módon is!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Vizsgáld meg a lufi süllyedési sebességét különböző paraméterek mellett!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Vizsgáld meg a hajszárító hatékonyságát.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4D354-C866-87B6-16BD-E53FEF2CDE83}"/>
              </a:ext>
            </a:extLst>
          </p:cNvPr>
          <p:cNvSpPr txBox="1"/>
          <p:nvPr/>
        </p:nvSpPr>
        <p:spPr>
          <a:xfrm>
            <a:off x="510349" y="4011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Kutatócsoportunk „diákjai” ezeken dolgoznak most 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FB429CD-0E38-B711-21F4-A3090F80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2233" r="71834" b="25543"/>
          <a:stretch/>
        </p:blipFill>
        <p:spPr>
          <a:xfrm>
            <a:off x="7651901" y="1493222"/>
            <a:ext cx="3002846" cy="45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A7C79-6197-9F16-54A1-DEA08300B0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C10EF-1A3D-80D5-1126-1568B825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97" y="835024"/>
            <a:ext cx="7930105" cy="5657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1D605-7F46-5115-AFDE-1B4804D719D4}"/>
              </a:ext>
            </a:extLst>
          </p:cNvPr>
          <p:cNvSpPr txBox="1"/>
          <p:nvPr/>
        </p:nvSpPr>
        <p:spPr>
          <a:xfrm>
            <a:off x="734428" y="122018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Lebonyolítás – időterv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A34BB-9FBB-68D4-4763-7F190D1B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94" y="923575"/>
            <a:ext cx="8688012" cy="5657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EB5CE-4797-6124-1F7E-5274EC23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04" y="896368"/>
            <a:ext cx="9321991" cy="55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13" y="1091531"/>
            <a:ext cx="10515600" cy="640080"/>
          </a:xfrm>
        </p:spPr>
        <p:txBody>
          <a:bodyPr/>
          <a:lstStyle/>
          <a:p>
            <a:r>
              <a:rPr lang="hu-HU" sz="3200" dirty="0"/>
              <a:t>Kutatási Naplóval Támogatott Fizikaprojektek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CA3B3-1D78-7102-82BD-59DC89275689}"/>
              </a:ext>
            </a:extLst>
          </p:cNvPr>
          <p:cNvSpPr txBox="1"/>
          <p:nvPr/>
        </p:nvSpPr>
        <p:spPr>
          <a:xfrm>
            <a:off x="5060603" y="5825184"/>
            <a:ext cx="207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2024. 10. 29.</a:t>
            </a:r>
            <a:endParaRPr lang="en-US" dirty="0"/>
          </a:p>
        </p:txBody>
      </p:sp>
      <p:pic>
        <p:nvPicPr>
          <p:cNvPr id="1026" name="Picture 2" descr="TTK HÖK, TTK HA és szakterületi logók plakátokhoz, promó anyagokhoz | ELTE  TTK Hallgatói Önkormányzat">
            <a:extLst>
              <a:ext uri="{FF2B5EF4-FFF2-40B4-BE49-F238E27FC236}">
                <a16:creationId xmlns:a16="http://schemas.microsoft.com/office/drawing/2014/main" id="{DC445D78-E6B7-7FC6-CD33-C9244E95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47" y="4951397"/>
            <a:ext cx="1496012" cy="14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dapesti Fazekas Mihály Gyakorló Általános Iskola és Gimnázium">
            <a:extLst>
              <a:ext uri="{FF2B5EF4-FFF2-40B4-BE49-F238E27FC236}">
                <a16:creationId xmlns:a16="http://schemas.microsoft.com/office/drawing/2014/main" id="{28645F49-6A3F-D02C-51AA-1B80F438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41" y="4818155"/>
            <a:ext cx="1952812" cy="17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E7390-0B36-AD2C-9C93-3236F6A7677B}"/>
              </a:ext>
            </a:extLst>
          </p:cNvPr>
          <p:cNvSpPr txBox="1"/>
          <p:nvPr/>
        </p:nvSpPr>
        <p:spPr>
          <a:xfrm>
            <a:off x="1913357" y="2359487"/>
            <a:ext cx="8574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Schnider Dorottya </a:t>
            </a:r>
            <a:r>
              <a:rPr kumimoji="0" lang="hu-HU" sz="2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– Budapesti Fazekas Mihály Gyakorló Ált. Isk. És Gimn. ELTE TTK Fizikai és csillagászati Intézet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91334A-315E-CBD9-C3C8-C5B792584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570" y="6269101"/>
            <a:ext cx="9144000" cy="356616"/>
          </a:xfrm>
        </p:spPr>
        <p:txBody>
          <a:bodyPr/>
          <a:lstStyle/>
          <a:p>
            <a:r>
              <a:rPr lang="hu-HU" sz="1600" dirty="0"/>
              <a:t>Schniderdorottya.com</a:t>
            </a:r>
          </a:p>
        </p:txBody>
      </p:sp>
      <p:pic>
        <p:nvPicPr>
          <p:cNvPr id="6" name="Picture Placeholder 10" descr="A pink circle with black text&#10;&#10;Description automatically generated">
            <a:extLst>
              <a:ext uri="{FF2B5EF4-FFF2-40B4-BE49-F238E27FC236}">
                <a16:creationId xmlns:a16="http://schemas.microsoft.com/office/drawing/2014/main" id="{AF58D730-AC61-CB8F-B4C4-C41D695013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xfrm>
            <a:off x="4718696" y="2943256"/>
            <a:ext cx="2754606" cy="275614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AE2E5-390D-13FC-3022-27E297283D84}"/>
              </a:ext>
            </a:extLst>
          </p:cNvPr>
          <p:cNvSpPr txBox="1"/>
          <p:nvPr/>
        </p:nvSpPr>
        <p:spPr>
          <a:xfrm>
            <a:off x="2848303" y="3075662"/>
            <a:ext cx="669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Fizikatanítás Digitális Támogatással Kutatócsoport Cselekvésközpontú fizikaoktatás munkacsoport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902C3-E720-FEB8-C15D-051948FAB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F0566-B9BD-2696-CC7C-00DBC9648017}"/>
              </a:ext>
            </a:extLst>
          </p:cNvPr>
          <p:cNvSpPr txBox="1"/>
          <p:nvPr/>
        </p:nvSpPr>
        <p:spPr>
          <a:xfrm>
            <a:off x="1281112" y="1402637"/>
            <a:ext cx="9839325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1) Kutatási napló sablon: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Irányítottan vezeti a diákokat a kutatás folyamatában.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artalmazza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az elvégzendő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alfeladatokat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. A diákok a kutatási napló felépítése szerint építik fel kutatásukat, a megadott szempontok/feladatok szerint kutatnak. Vizsgálataik eredményét a sablonban dokumentálják.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2) Segédlet szakirodalomelemzéshez: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A kutatás során kvalitatív kutatásra is szükség van. A diákok szakirodalmakat keresnek, értékelnek és dolgoznak fel. A szakirodalom-segédlet leírja, hogy milyen szempontok mentén érdemes irodalmat keresni és értékelni (mitől lesz egy irodalom számunkra releváns, hiteles, megbízható, stb.), valamint kitér a tudományos írás elveire is – ami a szakirodalmi áttekintő egység megírásában nyújt segítséget.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3) Segédlet mérések kivitelezéséhez, kiértékeléshez: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A kvantitatív kutatást támogatja. Bemutatja a mérés lépéseit, az adatgyűjtés és adatfeldolgozás, adatelemzés lehetőségeit.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4) Segédlet prezentációkészítéshez, előadáshoz: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Mire figyeljen az előadó a felkészülés során. A segédanyag egy nagyvállalati menedzsereknek szervezett kommunikációs tréning képzési anyagát </a:t>
            </a:r>
          </a:p>
          <a:p>
            <a:pPr algn="just"/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mutatja be diákbarát módon. A prezentációs segédanyag kitér arra, hogy hogyan szerkesszük meg a ppt-t, illetve előadásmódot, kommunikációt is tanít; nem csak a kutatási naplós beszámolók során hasznos.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5) Értékelési szempontok: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Fontos, hogy a diák legyen tisztában a pontos elvárásokkal és követelményekkel, milyen minőségű munkát várunk el tőle, az adott minőség milyen pontszámot ér, stb. Értékelési szempontokat a szakirodalomelemzéshez és az előadáshoz fogalmaztunk meg. </a:t>
            </a:r>
            <a:endParaRPr lang="hu-H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766A2-4FC1-F934-C0E7-DF86A1551A33}"/>
              </a:ext>
            </a:extLst>
          </p:cNvPr>
          <p:cNvSpPr txBox="1"/>
          <p:nvPr/>
        </p:nvSpPr>
        <p:spPr>
          <a:xfrm>
            <a:off x="767524" y="4392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A munkát támogató segédanyagok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</p:spTree>
    <p:extLst>
      <p:ext uri="{BB962C8B-B14F-4D97-AF65-F5344CB8AC3E}">
        <p14:creationId xmlns:p14="http://schemas.microsoft.com/office/powerpoint/2010/main" val="421301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13661-355B-2C14-4D9C-22BEC4B24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622C5CA-68BB-FAF4-E9FC-880A6AB3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54304"/>
            <a:ext cx="3987800" cy="3949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E0522-9BCD-B6F7-9542-702FD268DCFD}"/>
              </a:ext>
            </a:extLst>
          </p:cNvPr>
          <p:cNvSpPr txBox="1"/>
          <p:nvPr/>
        </p:nvSpPr>
        <p:spPr>
          <a:xfrm>
            <a:off x="510349" y="4011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Segédanyagok a honlapomon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7B77E-AFBD-BBD8-7CE9-8BA2D61F85C1}"/>
              </a:ext>
            </a:extLst>
          </p:cNvPr>
          <p:cNvSpPr txBox="1"/>
          <p:nvPr/>
        </p:nvSpPr>
        <p:spPr>
          <a:xfrm>
            <a:off x="3962400" y="5509199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https://schniderdorottya.com/kutatási-napló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4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8C62C8-ACEC-E1B2-9506-FC4C0409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PILOT OKTATÁSI Kísérletek</a:t>
            </a:r>
            <a:br>
              <a:rPr lang="hu-HU" dirty="0"/>
            </a:br>
            <a:r>
              <a:rPr lang="hu-HU" dirty="0"/>
              <a:t>természettudományos tagozaton, 11. </a:t>
            </a:r>
            <a:r>
              <a:rPr lang="hu-HU"/>
              <a:t>osztály</a:t>
            </a:r>
            <a:endParaRPr lang="hu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64EC3-77BA-C224-6E79-69518550F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019800"/>
            <a:ext cx="457200" cy="184150"/>
          </a:xfrm>
        </p:spPr>
        <p:txBody>
          <a:bodyPr/>
          <a:lstStyle/>
          <a:p>
            <a:fld id="{75DF2D63-3FF5-D547-96B9-BE9CCD1ABA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F420DE-7628-440C-0498-339D549D5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5387878E-A18D-C929-DFD1-F026773A276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67463715"/>
                  </p:ext>
                </p:extLst>
              </p:nvPr>
            </p:nvGraphicFramePr>
            <p:xfrm>
              <a:off x="687324" y="568325"/>
              <a:ext cx="11236452" cy="508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5387878E-A18D-C929-DFD1-F026773A27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324" y="568325"/>
                <a:ext cx="11236452" cy="5080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6B1DE65-AF18-8284-0677-91E912775AB8}"/>
              </a:ext>
            </a:extLst>
          </p:cNvPr>
          <p:cNvSpPr txBox="1"/>
          <p:nvPr/>
        </p:nvSpPr>
        <p:spPr>
          <a:xfrm>
            <a:off x="3009900" y="6089620"/>
            <a:ext cx="7372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A 6-fokú Likert-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skálán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projekt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átlagos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megítélése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4,54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</a:rPr>
              <a:t>pont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hu-H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18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58CE8-6A5B-C015-B505-919CF73D6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8E227C17-9016-DAF1-D726-8C4879D556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17581328"/>
                  </p:ext>
                </p:extLst>
              </p:nvPr>
            </p:nvGraphicFramePr>
            <p:xfrm>
              <a:off x="1323975" y="993933"/>
              <a:ext cx="9544050" cy="48701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8E227C17-9016-DAF1-D726-8C4879D556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975" y="993933"/>
                <a:ext cx="9544050" cy="487013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00E7F2-2C60-8F99-E113-F4D1A80BABAA}"/>
              </a:ext>
            </a:extLst>
          </p:cNvPr>
          <p:cNvSpPr txBox="1"/>
          <p:nvPr/>
        </p:nvSpPr>
        <p:spPr>
          <a:xfrm>
            <a:off x="3305175" y="61118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 6-fokú Likert-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skálán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projekt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átlagos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megítélése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4,62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</a:rPr>
              <a:t>pont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86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C17DE-A383-4621-6A22-2B391282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DF2D63-3FF5-D547-96B9-BE9CCD1ABA5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1861D-28E1-B899-4F06-52E8ADEB52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42952" y="1451496"/>
            <a:ext cx="1784352" cy="189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900"/>
              <a:t>Tanulói visszajelzések</a:t>
            </a:r>
            <a:endParaRPr lang="en-US" sz="9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53C661-F47E-31DB-30EF-08DC88DC2AE4}"/>
              </a:ext>
            </a:extLst>
          </p:cNvPr>
          <p:cNvGraphicFramePr>
            <a:graphicFrameLocks noGrp="1"/>
          </p:cNvGraphicFramePr>
          <p:nvPr/>
        </p:nvGraphicFramePr>
        <p:xfrm>
          <a:off x="1259381" y="918541"/>
          <a:ext cx="5236669" cy="4816835"/>
        </p:xfrm>
        <a:graphic>
          <a:graphicData uri="http://schemas.openxmlformats.org/drawingml/2006/table">
            <a:tbl>
              <a:tblPr firstRow="1" firstCol="1" bandRow="1"/>
              <a:tblGrid>
                <a:gridCol w="5236669">
                  <a:extLst>
                    <a:ext uri="{9D8B030D-6E8A-4147-A177-3AD203B41FA5}">
                      <a16:colId xmlns:a16="http://schemas.microsoft.com/office/drawing/2014/main" val="2238556929"/>
                    </a:ext>
                  </a:extLst>
                </a:gridCol>
              </a:tblGrid>
              <a:tr h="36670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Örülök</a:t>
                      </a:r>
                      <a:r>
                        <a:rPr lang="en-US" sz="1900" b="1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b="1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</a:t>
                      </a:r>
                      <a:r>
                        <a:rPr lang="en-US" sz="1900" b="1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lehetőségem</a:t>
                      </a:r>
                      <a:r>
                        <a:rPr lang="en-US" sz="1900" b="1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volt</a:t>
                      </a:r>
                      <a:endParaRPr lang="en-US" sz="3100" b="0" i="0" u="none" strike="noStrike" dirty="0">
                        <a:effectLst/>
                        <a:latin typeface="+mj-lt"/>
                      </a:endParaRPr>
                    </a:p>
                  </a:txBody>
                  <a:tcPr marL="116936" marR="116936" marT="16241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36516"/>
                  </a:ext>
                </a:extLst>
              </a:tr>
              <a:tr h="4366254"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50000"/>
                        </a:lnSpc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csapattárssal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együtt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elmélyedni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témában</a:t>
                      </a:r>
                      <a:endParaRPr lang="en-US" sz="1900" b="0" i="0" u="none" strike="noStrike" dirty="0">
                        <a:effectLst/>
                        <a:latin typeface="+mj-lt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Mélyen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megismerni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hétköznapi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mindenki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által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használt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eszközt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Megismerkedni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kutatás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területével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osztály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előtt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gyakorolni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előadást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Elsajátítani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számomra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jövőben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fontos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kompetenciákat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indokával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kirándulni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légnyomás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mérése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100" b="0" i="0" u="none" strike="noStrike" dirty="0">
                        <a:effectLst/>
                        <a:latin typeface="+mj-lt"/>
                      </a:endParaRPr>
                    </a:p>
                  </a:txBody>
                  <a:tcPr marL="116936" marR="116936" marT="16241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0587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35274-89B9-DB5E-106C-8E5C462B2C6E}"/>
              </a:ext>
            </a:extLst>
          </p:cNvPr>
          <p:cNvGraphicFramePr>
            <a:graphicFrameLocks noGrp="1"/>
          </p:cNvGraphicFramePr>
          <p:nvPr/>
        </p:nvGraphicFramePr>
        <p:xfrm>
          <a:off x="7011478" y="918541"/>
          <a:ext cx="4732847" cy="4729784"/>
        </p:xfrm>
        <a:graphic>
          <a:graphicData uri="http://schemas.openxmlformats.org/drawingml/2006/table">
            <a:tbl>
              <a:tblPr firstRow="1" firstCol="1" bandRow="1"/>
              <a:tblGrid>
                <a:gridCol w="4732847">
                  <a:extLst>
                    <a:ext uri="{9D8B030D-6E8A-4147-A177-3AD203B41FA5}">
                      <a16:colId xmlns:a16="http://schemas.microsoft.com/office/drawing/2014/main" val="1283236229"/>
                    </a:ext>
                  </a:extLst>
                </a:gridCol>
              </a:tblGrid>
              <a:tr h="586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Örülök</a:t>
                      </a:r>
                      <a:r>
                        <a:rPr lang="en-US" sz="19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b="1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</a:t>
                      </a:r>
                      <a:r>
                        <a:rPr lang="en-US" sz="19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lehetőségem</a:t>
                      </a:r>
                      <a:r>
                        <a:rPr lang="en-US" sz="19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572587"/>
                  </a:ext>
                </a:extLst>
              </a:tr>
              <a:tr h="41429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Kiállni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osztály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elé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prezentálni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témában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ilyen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mélyen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elmélyedni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saját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ötleteimet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megvalósítani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Kipróbálni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kutatást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Megalkotni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elrendezést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Méréseket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végezni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Megismerni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adott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gyakorlati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hasznosíthatóságát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5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3BCE0-5A0A-F5E6-3D0B-7D44AE575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DF2D63-3FF5-D547-96B9-BE9CCD1ABA5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A7359C-53FE-1277-7DB7-AB14377BF497}"/>
              </a:ext>
            </a:extLst>
          </p:cNvPr>
          <p:cNvGraphicFramePr>
            <a:graphicFrameLocks noGrp="1"/>
          </p:cNvGraphicFramePr>
          <p:nvPr/>
        </p:nvGraphicFramePr>
        <p:xfrm>
          <a:off x="1808921" y="1172817"/>
          <a:ext cx="9054548" cy="4368890"/>
        </p:xfrm>
        <a:graphic>
          <a:graphicData uri="http://schemas.openxmlformats.org/drawingml/2006/table">
            <a:tbl>
              <a:tblPr firstRow="1" firstCol="1" bandRow="1"/>
              <a:tblGrid>
                <a:gridCol w="4527274">
                  <a:extLst>
                    <a:ext uri="{9D8B030D-6E8A-4147-A177-3AD203B41FA5}">
                      <a16:colId xmlns:a16="http://schemas.microsoft.com/office/drawing/2014/main" val="2369444165"/>
                    </a:ext>
                  </a:extLst>
                </a:gridCol>
                <a:gridCol w="4527274">
                  <a:extLst>
                    <a:ext uri="{9D8B030D-6E8A-4147-A177-3AD203B41FA5}">
                      <a16:colId xmlns:a16="http://schemas.microsoft.com/office/drawing/2014/main" val="1473268498"/>
                    </a:ext>
                  </a:extLst>
                </a:gridCol>
              </a:tblGrid>
              <a:tr h="501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Amit igazán megértettem</a:t>
                      </a:r>
                      <a:endParaRPr lang="en-US" sz="19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Amit a bemutatóból tanultam</a:t>
                      </a:r>
                      <a:endParaRPr lang="en-US" sz="19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622324"/>
                  </a:ext>
                </a:extLst>
              </a:tr>
              <a:tr h="37623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lehet minden jelenségre általános matematikai leírást adni.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vizsgált probléma alapjait.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 mennyire összetett egy kutatás és mennyire bonyolult kidolgozni.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szakirodalomfeldolgozást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előadás, előadói készségek fontosságát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Szükség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tiszta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gondolatmenetre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átgondolt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felépítésére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szerzett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tudás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bemutatása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triviális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előadásra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alaposan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készülni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elhangzottakat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támasszuk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alá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érvekkel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elég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adott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részekre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koncentrálni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fontos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probléma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részletét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értsük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legyen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átfogó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tudásunk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2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8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E65BD9-F009-D165-A49A-FC2265DCFC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1600" y="1006414"/>
          <a:ext cx="4651375" cy="4259962"/>
        </p:xfrm>
        <a:graphic>
          <a:graphicData uri="http://schemas.openxmlformats.org/drawingml/2006/table">
            <a:tbl>
              <a:tblPr firstRow="1" firstCol="1" bandRow="1"/>
              <a:tblGrid>
                <a:gridCol w="4651375">
                  <a:extLst>
                    <a:ext uri="{9D8B030D-6E8A-4147-A177-3AD203B41FA5}">
                      <a16:colId xmlns:a16="http://schemas.microsoft.com/office/drawing/2014/main" val="4237299116"/>
                    </a:ext>
                  </a:extLst>
                </a:gridCol>
              </a:tblGrid>
              <a:tr h="362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következő készségeim fejlődtek</a:t>
                      </a:r>
                      <a:endParaRPr lang="en-US" sz="19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66821"/>
                  </a:ext>
                </a:extLst>
              </a:tr>
              <a:tr h="26288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Előadói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retorikai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kivitelezése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Adatfeldolgozás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kiértékelés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Önálló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logikus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gondolkodás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Modellalkotás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Perspektivikus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gondolkodás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Szakirodalomkutatás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információ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szűrése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3478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3DEE1-B950-BD1F-9A95-6450DC17A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2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4C9CE-0E32-3897-517E-E44D66C3B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9E24B-2CF0-7925-513E-0B46A4172B5A}"/>
              </a:ext>
            </a:extLst>
          </p:cNvPr>
          <p:cNvSpPr txBox="1"/>
          <p:nvPr/>
        </p:nvSpPr>
        <p:spPr>
          <a:xfrm>
            <a:off x="1343023" y="2876550"/>
            <a:ext cx="5334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Hömöstrei</a:t>
            </a:r>
            <a:r>
              <a:rPr lang="hu-HU" dirty="0"/>
              <a:t> Mihály</a:t>
            </a:r>
          </a:p>
          <a:p>
            <a:endParaRPr lang="hu-HU" dirty="0"/>
          </a:p>
          <a:p>
            <a:r>
              <a:rPr lang="hu-HU" dirty="0" err="1"/>
              <a:t>Szeidemann</a:t>
            </a:r>
            <a:r>
              <a:rPr lang="hu-HU" dirty="0"/>
              <a:t> Ákos</a:t>
            </a:r>
          </a:p>
          <a:p>
            <a:endParaRPr lang="hu-HU" dirty="0"/>
          </a:p>
          <a:p>
            <a:r>
              <a:rPr lang="hu-HU" dirty="0" err="1"/>
              <a:t>Csernovszky</a:t>
            </a:r>
            <a:r>
              <a:rPr lang="hu-HU" dirty="0"/>
              <a:t> Zoltán</a:t>
            </a:r>
          </a:p>
          <a:p>
            <a:endParaRPr lang="hu-HU" dirty="0"/>
          </a:p>
          <a:p>
            <a:r>
              <a:rPr lang="hu-HU" dirty="0"/>
              <a:t>Fazekas 2024B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81EBB-3C6D-0858-F260-CC47DE9A00BE}"/>
              </a:ext>
            </a:extLst>
          </p:cNvPr>
          <p:cNvSpPr txBox="1"/>
          <p:nvPr/>
        </p:nvSpPr>
        <p:spPr>
          <a:xfrm>
            <a:off x="1091374" y="791676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Köszönetnyilvánítás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6BD94-499B-61E6-A543-08D92BED3D76}"/>
              </a:ext>
            </a:extLst>
          </p:cNvPr>
          <p:cNvSpPr txBox="1"/>
          <p:nvPr/>
        </p:nvSpPr>
        <p:spPr>
          <a:xfrm>
            <a:off x="1238250" y="1901175"/>
            <a:ext cx="66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Kutatási naplós csoportnak</a:t>
            </a:r>
          </a:p>
        </p:txBody>
      </p:sp>
    </p:spTree>
    <p:extLst>
      <p:ext uri="{BB962C8B-B14F-4D97-AF65-F5344CB8AC3E}">
        <p14:creationId xmlns:p14="http://schemas.microsoft.com/office/powerpoint/2010/main" val="231700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3D823-78C9-783E-C652-CF8E56943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CF3DD-B82E-B156-FBC5-622B52AF6FB5}"/>
              </a:ext>
            </a:extLst>
          </p:cNvPr>
          <p:cNvSpPr txBox="1"/>
          <p:nvPr/>
        </p:nvSpPr>
        <p:spPr>
          <a:xfrm>
            <a:off x="1091374" y="791676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Hogyan tovább? Hova tovább?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6F059-873B-5D7D-C4F9-BDCF956524AC}"/>
              </a:ext>
            </a:extLst>
          </p:cNvPr>
          <p:cNvSpPr txBox="1"/>
          <p:nvPr/>
        </p:nvSpPr>
        <p:spPr>
          <a:xfrm>
            <a:off x="1091374" y="2010043"/>
            <a:ext cx="94869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Próbáld ki te is.</a:t>
            </a:r>
          </a:p>
          <a:p>
            <a:endParaRPr lang="hu-HU" sz="2000" dirty="0"/>
          </a:p>
          <a:p>
            <a:r>
              <a:rPr lang="hu-HU" sz="2000" dirty="0"/>
              <a:t>A tanév során bármikor bekapcsolódhatsz nagymintás vizsgálatainkba. Keress meg! </a:t>
            </a:r>
            <a:r>
              <a:rPr lang="hu-HU" sz="2000" dirty="0">
                <a:sym typeface="Wingdings" panose="05000000000000000000" pitchFamily="2" charset="2"/>
              </a:rPr>
              <a:t></a:t>
            </a:r>
          </a:p>
          <a:p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</a:rPr>
              <a:t>Ha konkrét kidolgozási lehetőségek érdekelnek, illetve lesz projektérettségiződ: </a:t>
            </a:r>
            <a:r>
              <a:rPr lang="hu-HU" sz="2000" dirty="0" err="1">
                <a:sym typeface="Wingdings" panose="05000000000000000000" pitchFamily="2" charset="2"/>
              </a:rPr>
              <a:t>Szeidemann</a:t>
            </a:r>
            <a:r>
              <a:rPr lang="hu-HU" sz="2000" dirty="0">
                <a:sym typeface="Wingdings" panose="05000000000000000000" pitchFamily="2" charset="2"/>
              </a:rPr>
              <a:t> Ákos műhelyével folytasd.</a:t>
            </a:r>
          </a:p>
          <a:p>
            <a:endParaRPr lang="hu-HU" dirty="0"/>
          </a:p>
          <a:p>
            <a:r>
              <a:rPr lang="hu-HU" dirty="0"/>
              <a:t>Helyszín: itt az </a:t>
            </a:r>
            <a:r>
              <a:rPr lang="hu-HU" dirty="0" err="1"/>
              <a:t>Öveges</a:t>
            </a:r>
            <a:r>
              <a:rPr lang="hu-HU" dirty="0"/>
              <a:t> laborban</a:t>
            </a:r>
          </a:p>
          <a:p>
            <a:r>
              <a:rPr lang="hu-HU" dirty="0"/>
              <a:t>Időpont: 16:50-17:30 és 17:45-18:25</a:t>
            </a:r>
          </a:p>
        </p:txBody>
      </p:sp>
    </p:spTree>
    <p:extLst>
      <p:ext uri="{BB962C8B-B14F-4D97-AF65-F5344CB8AC3E}">
        <p14:creationId xmlns:p14="http://schemas.microsoft.com/office/powerpoint/2010/main" val="3775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E20BF-6F3F-AAD9-3321-4C2E9BF02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2754F-0B62-BB43-A2E4-46EE8B5A48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D6B96-5C8D-F081-ED12-E62877279799}"/>
              </a:ext>
            </a:extLst>
          </p:cNvPr>
          <p:cNvSpPr txBox="1"/>
          <p:nvPr/>
        </p:nvSpPr>
        <p:spPr>
          <a:xfrm>
            <a:off x="877824" y="1544750"/>
            <a:ext cx="99091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Angol nyelv és kultúra tanára – fizikatanár, 2020, ELTE BTK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Budapesti Fazekas Mihály Gyakorló Általános Iskola és Gimnázium, </a:t>
            </a:r>
            <a:r>
              <a:rPr lang="hu-HU" sz="2000" b="1" dirty="0"/>
              <a:t>fizikatanár</a:t>
            </a:r>
            <a:r>
              <a:rPr lang="hu-HU" sz="2000" dirty="0"/>
              <a:t> 2019-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ELTE Fizikai és Csillagászati Intézet, </a:t>
            </a:r>
            <a:r>
              <a:rPr lang="hu-HU" sz="2000" b="1" dirty="0"/>
              <a:t>szakmódszertanos mestertanár</a:t>
            </a:r>
            <a:r>
              <a:rPr lang="hu-HU" sz="2000" dirty="0"/>
              <a:t>, 2023-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MTA-ELTE Fizikatanítás Digitális Támogatással Kutatócsoport Cselekvésközpontú fizikatanítás </a:t>
            </a:r>
            <a:r>
              <a:rPr lang="hu-HU" sz="2000" dirty="0"/>
              <a:t>munkacsoport – </a:t>
            </a:r>
            <a:r>
              <a:rPr lang="hu-HU" sz="2000" dirty="0" err="1"/>
              <a:t>Arduinóval</a:t>
            </a:r>
            <a:r>
              <a:rPr lang="hu-HU" sz="2000" dirty="0"/>
              <a:t> támogatott tanulói kísérletek és Kutatási naplós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ELTE Fizika Tanítása </a:t>
            </a:r>
            <a:r>
              <a:rPr lang="hu-HU" sz="2000" b="1" dirty="0"/>
              <a:t>Doktori Program</a:t>
            </a:r>
            <a:r>
              <a:rPr lang="hu-HU" sz="2000" dirty="0"/>
              <a:t>, 2020-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6F702-B20C-B0B2-AEA1-1395A7A28404}"/>
              </a:ext>
            </a:extLst>
          </p:cNvPr>
          <p:cNvSpPr/>
          <p:nvPr/>
        </p:nvSpPr>
        <p:spPr>
          <a:xfrm>
            <a:off x="-8001" y="669807"/>
            <a:ext cx="3238500" cy="456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Bemutatkozás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145FEE-B17F-4628-5073-FA64A75B8EB0}"/>
              </a:ext>
            </a:extLst>
          </p:cNvPr>
          <p:cNvSpPr/>
          <p:nvPr/>
        </p:nvSpPr>
        <p:spPr>
          <a:xfrm>
            <a:off x="2528887" y="5172227"/>
            <a:ext cx="7134225" cy="74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mechanika interdiszciplináris tanításának és a tanulói kísérletek fejlesztési lehetőségei</a:t>
            </a:r>
          </a:p>
        </p:txBody>
      </p:sp>
    </p:spTree>
    <p:extLst>
      <p:ext uri="{BB962C8B-B14F-4D97-AF65-F5344CB8AC3E}">
        <p14:creationId xmlns:p14="http://schemas.microsoft.com/office/powerpoint/2010/main" val="32393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C807D-C3AB-91DD-8D6F-DF0F4F175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404D5-39B7-9308-5584-84D7033DB36C}"/>
              </a:ext>
            </a:extLst>
          </p:cNvPr>
          <p:cNvSpPr txBox="1"/>
          <p:nvPr/>
        </p:nvSpPr>
        <p:spPr>
          <a:xfrm>
            <a:off x="729424" y="730248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Kapcsolat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0AFE3-5B98-C111-6BBB-B7504F7EFE20}"/>
              </a:ext>
            </a:extLst>
          </p:cNvPr>
          <p:cNvSpPr txBox="1"/>
          <p:nvPr/>
        </p:nvSpPr>
        <p:spPr>
          <a:xfrm>
            <a:off x="4563999" y="3144192"/>
            <a:ext cx="78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schniderd@f.fazekas.hu</a:t>
            </a:r>
          </a:p>
        </p:txBody>
      </p:sp>
    </p:spTree>
    <p:extLst>
      <p:ext uri="{BB962C8B-B14F-4D97-AF65-F5344CB8AC3E}">
        <p14:creationId xmlns:p14="http://schemas.microsoft.com/office/powerpoint/2010/main" val="19638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D8466-A9A2-2DAA-A9D3-8C52F07B7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14A5-8287-2A4E-64C0-691733912315}"/>
              </a:ext>
            </a:extLst>
          </p:cNvPr>
          <p:cNvSpPr/>
          <p:nvPr/>
        </p:nvSpPr>
        <p:spPr>
          <a:xfrm>
            <a:off x="2412206" y="187322"/>
            <a:ext cx="7510462" cy="1050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A mechanika interdiszciplináris tanításának és a tanulói kísérletek fejlesztési lehetőségei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AC2AD-5DA7-BDA4-D9EA-FF0B0AA0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24086"/>
            <a:ext cx="6024294" cy="66706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6AA613-CCAD-1AE4-6C2C-6724F2CE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64" y="93661"/>
            <a:ext cx="5356296" cy="6670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11595-873F-7B69-15B7-FBDFA5FCB29E}"/>
              </a:ext>
            </a:extLst>
          </p:cNvPr>
          <p:cNvSpPr txBox="1"/>
          <p:nvPr/>
        </p:nvSpPr>
        <p:spPr>
          <a:xfrm>
            <a:off x="2517161" y="2489929"/>
            <a:ext cx="751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/>
              <a:t>Kommunikatív (játékos) elméleti fizikafeladatok</a:t>
            </a:r>
          </a:p>
          <a:p>
            <a:pPr marL="342900" indent="-342900">
              <a:buAutoNum type="arabicPeriod"/>
            </a:pPr>
            <a:r>
              <a:rPr lang="hu-HU" sz="2400" dirty="0" err="1"/>
              <a:t>Arduinóval</a:t>
            </a:r>
            <a:r>
              <a:rPr lang="hu-HU" sz="2400" dirty="0"/>
              <a:t> támogatott tanulói mérések – kompetenciafejlesztő, tudástranszferalapú tanulási folyamat</a:t>
            </a:r>
          </a:p>
          <a:p>
            <a:pPr marL="342900" indent="-342900">
              <a:buAutoNum type="arabicPeriod"/>
            </a:pPr>
            <a:r>
              <a:rPr lang="hu-HU" sz="2400" dirty="0"/>
              <a:t>Projektmódszer, kutatásalapú tanulás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0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95399-57EE-F091-38B8-4DA9C9F88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2754F-0B62-BB43-A2E4-46EE8B5A48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019A7-800E-4D60-EBE5-00310629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9" t="27821" r="40865" b="22051"/>
          <a:stretch/>
        </p:blipFill>
        <p:spPr>
          <a:xfrm>
            <a:off x="649224" y="904228"/>
            <a:ext cx="6058762" cy="52997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F73B3-27A2-E2BD-40EE-66B406BAC399}"/>
              </a:ext>
            </a:extLst>
          </p:cNvPr>
          <p:cNvSpPr/>
          <p:nvPr/>
        </p:nvSpPr>
        <p:spPr>
          <a:xfrm>
            <a:off x="6707986" y="2737832"/>
            <a:ext cx="5110831" cy="11232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Diákjaink lehet, hogy elfelejtik, hogy mit tanítottunk nekik, de azt nem, hogy hogyan.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6854E-4F12-8E48-368F-3EBD46FA87A5}"/>
              </a:ext>
            </a:extLst>
          </p:cNvPr>
          <p:cNvSpPr txBox="1"/>
          <p:nvPr/>
        </p:nvSpPr>
        <p:spPr>
          <a:xfrm>
            <a:off x="877824" y="257897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Juss ki a labirintusból.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4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9CD59E-5FB7-08E7-6CD6-BC3AB4A4A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DC69D-AD4C-BA1D-6F03-B535A3DC2DE1}"/>
              </a:ext>
            </a:extLst>
          </p:cNvPr>
          <p:cNvSpPr txBox="1"/>
          <p:nvPr/>
        </p:nvSpPr>
        <p:spPr>
          <a:xfrm>
            <a:off x="877824" y="161991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Cselekvésközpontú oktatás – </a:t>
            </a:r>
            <a:r>
              <a:rPr lang="hu-HU" sz="3600" b="1" i="1" dirty="0" err="1">
                <a:solidFill>
                  <a:schemeClr val="tx2"/>
                </a:solidFill>
                <a:latin typeface="+mj-lt"/>
              </a:rPr>
              <a:t>head</a:t>
            </a:r>
            <a:r>
              <a:rPr lang="hu-HU" sz="3600" b="1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hu-HU" sz="3600" b="1" i="1" dirty="0" err="1">
                <a:solidFill>
                  <a:schemeClr val="tx2"/>
                </a:solidFill>
                <a:latin typeface="+mj-lt"/>
              </a:rPr>
              <a:t>heart</a:t>
            </a:r>
            <a:r>
              <a:rPr lang="hu-HU" sz="3600" b="1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hu-HU" sz="3600" b="1" i="1" dirty="0" err="1">
                <a:solidFill>
                  <a:schemeClr val="tx2"/>
                </a:solidFill>
                <a:latin typeface="+mj-lt"/>
              </a:rPr>
              <a:t>hand</a:t>
            </a:r>
            <a:r>
              <a:rPr lang="hu-HU" sz="3600" b="1" i="1" dirty="0">
                <a:solidFill>
                  <a:schemeClr val="tx2"/>
                </a:solidFill>
                <a:latin typeface="+mj-lt"/>
              </a:rPr>
              <a:t>.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2" descr="Hand Emoji [Free Download iPhone Emojis] | Emoji Island">
            <a:extLst>
              <a:ext uri="{FF2B5EF4-FFF2-40B4-BE49-F238E27FC236}">
                <a16:creationId xmlns:a16="http://schemas.microsoft.com/office/drawing/2014/main" id="{9D57AEF8-DA3C-28B5-534F-FF3031C4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83" y="1240747"/>
            <a:ext cx="1169214" cy="14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133373AC-1523-4DCD-170A-0F204C3B9F44}"/>
              </a:ext>
            </a:extLst>
          </p:cNvPr>
          <p:cNvSpPr/>
          <p:nvPr/>
        </p:nvSpPr>
        <p:spPr>
          <a:xfrm>
            <a:off x="10602163" y="3119507"/>
            <a:ext cx="1169213" cy="1130047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00E8E312-8010-3050-BDE0-CE848AC7F118}"/>
              </a:ext>
            </a:extLst>
          </p:cNvPr>
          <p:cNvSpPr/>
          <p:nvPr/>
        </p:nvSpPr>
        <p:spPr>
          <a:xfrm>
            <a:off x="10639240" y="4712648"/>
            <a:ext cx="1095057" cy="113004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3735EA-2F79-537B-EA7C-98A894AC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90" y="882134"/>
            <a:ext cx="8661087" cy="50937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47AD3-8DF7-3197-0F49-96A068E0593C}"/>
              </a:ext>
            </a:extLst>
          </p:cNvPr>
          <p:cNvSpPr txBox="1"/>
          <p:nvPr/>
        </p:nvSpPr>
        <p:spPr>
          <a:xfrm>
            <a:off x="2093976" y="6197875"/>
            <a:ext cx="8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Dale, E. et al. (1969).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Audio-Visual Methods in Teaching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(3rd ed.). New York: Dryden Press.</a:t>
            </a:r>
          </a:p>
          <a:p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Gazibara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(2013). „Head,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A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challange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contemporar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DOI: 10.15503/jecs20131-71-82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7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0C850-68BD-60B0-179B-02A7A73F5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2754F-0B62-BB43-A2E4-46EE8B5A48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AE08EA3-C9FE-9E03-42FA-B328B530B682}"/>
              </a:ext>
            </a:extLst>
          </p:cNvPr>
          <p:cNvSpPr/>
          <p:nvPr/>
        </p:nvSpPr>
        <p:spPr>
          <a:xfrm>
            <a:off x="0" y="309231"/>
            <a:ext cx="3163986" cy="446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Generációs különbségek</a:t>
            </a:r>
            <a:endParaRPr lang="en-US" sz="2000" b="1" dirty="0"/>
          </a:p>
        </p:txBody>
      </p:sp>
      <p:pic>
        <p:nvPicPr>
          <p:cNvPr id="3" name="Picture 2" descr="Die Generation Z verstehen. Wie sie tickt und warum » mehr Infos">
            <a:extLst>
              <a:ext uri="{FF2B5EF4-FFF2-40B4-BE49-F238E27FC236}">
                <a16:creationId xmlns:a16="http://schemas.microsoft.com/office/drawing/2014/main" id="{3AF36811-D379-620E-B62A-AABD4B4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93" y="1042576"/>
            <a:ext cx="9087821" cy="39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ACA847-0A2D-111B-45B9-2462A2DE8DFD}"/>
              </a:ext>
            </a:extLst>
          </p:cNvPr>
          <p:cNvCxnSpPr/>
          <p:nvPr/>
        </p:nvCxnSpPr>
        <p:spPr>
          <a:xfrm>
            <a:off x="6323628" y="5085329"/>
            <a:ext cx="0" cy="652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D171E8-1D48-B2D0-9F36-0E54BDE169B2}"/>
              </a:ext>
            </a:extLst>
          </p:cNvPr>
          <p:cNvSpPr txBox="1"/>
          <p:nvPr/>
        </p:nvSpPr>
        <p:spPr>
          <a:xfrm>
            <a:off x="5057192" y="5766319"/>
            <a:ext cx="322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Az én évfolyamom</a:t>
            </a: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56803-035D-25E9-8642-382A2B2F0F5D}"/>
              </a:ext>
            </a:extLst>
          </p:cNvPr>
          <p:cNvCxnSpPr>
            <a:cxnSpLocks/>
          </p:cNvCxnSpPr>
          <p:nvPr/>
        </p:nvCxnSpPr>
        <p:spPr>
          <a:xfrm>
            <a:off x="7019925" y="5090140"/>
            <a:ext cx="476250" cy="648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F004CA-A334-212D-D624-956474CF969F}"/>
              </a:ext>
            </a:extLst>
          </p:cNvPr>
          <p:cNvCxnSpPr>
            <a:cxnSpLocks/>
          </p:cNvCxnSpPr>
          <p:nvPr/>
        </p:nvCxnSpPr>
        <p:spPr>
          <a:xfrm>
            <a:off x="7707085" y="5048153"/>
            <a:ext cx="0" cy="690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15BC0E-2040-CB09-6A23-B5FE9A3C9E15}"/>
              </a:ext>
            </a:extLst>
          </p:cNvPr>
          <p:cNvSpPr txBox="1"/>
          <p:nvPr/>
        </p:nvSpPr>
        <p:spPr>
          <a:xfrm>
            <a:off x="7329585" y="5783186"/>
            <a:ext cx="322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Diákjaink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38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15866-1BCE-1984-BEC7-E51D0EB67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7C3BA-10C8-8FA2-655B-2711562B6EAF}"/>
              </a:ext>
            </a:extLst>
          </p:cNvPr>
          <p:cNvSpPr txBox="1"/>
          <p:nvPr/>
        </p:nvSpPr>
        <p:spPr>
          <a:xfrm>
            <a:off x="258178" y="565603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Az oktatásnak reagálnia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42FE5-EC67-C484-7DA4-8CC1A9E3E2E2}"/>
              </a:ext>
            </a:extLst>
          </p:cNvPr>
          <p:cNvSpPr/>
          <p:nvPr/>
        </p:nvSpPr>
        <p:spPr>
          <a:xfrm>
            <a:off x="877824" y="1330450"/>
            <a:ext cx="3569251" cy="443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kell a változásokra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5357B-1321-94D0-A600-FAE76593D8F5}"/>
              </a:ext>
            </a:extLst>
          </p:cNvPr>
          <p:cNvSpPr txBox="1"/>
          <p:nvPr/>
        </p:nvSpPr>
        <p:spPr>
          <a:xfrm>
            <a:off x="952500" y="3086424"/>
            <a:ext cx="45910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Generációs változások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Technológiai változások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világpiac gyors fejlődése</a:t>
            </a:r>
          </a:p>
          <a:p>
            <a:endParaRPr lang="hu-HU" b="1" dirty="0"/>
          </a:p>
          <a:p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9ABA-F495-AED6-3DAD-4D38E6472314}"/>
              </a:ext>
            </a:extLst>
          </p:cNvPr>
          <p:cNvSpPr/>
          <p:nvPr/>
        </p:nvSpPr>
        <p:spPr>
          <a:xfrm>
            <a:off x="5657848" y="4824862"/>
            <a:ext cx="522922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Cél: </a:t>
            </a:r>
            <a:r>
              <a:rPr lang="hu-HU" sz="2000" dirty="0"/>
              <a:t>produktumtermelés és eladás; legyünk jobbak a versenytársaknál.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D440B-2DE0-EDBD-E45E-8D88270E0081}"/>
              </a:ext>
            </a:extLst>
          </p:cNvPr>
          <p:cNvSpPr/>
          <p:nvPr/>
        </p:nvSpPr>
        <p:spPr>
          <a:xfrm>
            <a:off x="5657848" y="2533650"/>
            <a:ext cx="522922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Koncentrációs időtartam, türelem, igények és lehetőségek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643F3-21F6-7406-FDEF-BB1A3E679739}"/>
              </a:ext>
            </a:extLst>
          </p:cNvPr>
          <p:cNvSpPr/>
          <p:nvPr/>
        </p:nvSpPr>
        <p:spPr>
          <a:xfrm>
            <a:off x="5657849" y="3646232"/>
            <a:ext cx="522922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Az információ elérhető bármikor bárhonnan. Szűrés, kritikus elemzés.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DC30E-3737-90DD-D19B-8A32CC6D0362}"/>
              </a:ext>
            </a:extLst>
          </p:cNvPr>
          <p:cNvCxnSpPr>
            <a:cxnSpLocks/>
          </p:cNvCxnSpPr>
          <p:nvPr/>
        </p:nvCxnSpPr>
        <p:spPr>
          <a:xfrm flipV="1">
            <a:off x="4343400" y="3086424"/>
            <a:ext cx="1095375" cy="11397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BD353D-9452-0345-89A5-0D6A66554474}"/>
              </a:ext>
            </a:extLst>
          </p:cNvPr>
          <p:cNvCxnSpPr>
            <a:cxnSpLocks/>
          </p:cNvCxnSpPr>
          <p:nvPr/>
        </p:nvCxnSpPr>
        <p:spPr>
          <a:xfrm flipV="1">
            <a:off x="4343400" y="3881340"/>
            <a:ext cx="1095375" cy="1458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A5CAF5-7E36-0876-FAD7-4E67154D451A}"/>
              </a:ext>
            </a:extLst>
          </p:cNvPr>
          <p:cNvCxnSpPr>
            <a:cxnSpLocks/>
          </p:cNvCxnSpPr>
          <p:nvPr/>
        </p:nvCxnSpPr>
        <p:spPr>
          <a:xfrm>
            <a:off x="4555330" y="4591434"/>
            <a:ext cx="973932" cy="24799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F70C2-D597-9651-0F38-2975C3881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9D278-7C1E-7845-253A-DC3DD31D5E90}"/>
              </a:ext>
            </a:extLst>
          </p:cNvPr>
          <p:cNvSpPr txBox="1"/>
          <p:nvPr/>
        </p:nvSpPr>
        <p:spPr>
          <a:xfrm>
            <a:off x="1250155" y="1006993"/>
            <a:ext cx="990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tx2"/>
                </a:solidFill>
              </a:rPr>
              <a:t>Csapó Benő: „Nem az átadott tudás mennyiségén, hanem annak minőségén van a hangsúly”.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556F9-FDEE-3EE9-7848-A71C07D910AE}"/>
              </a:ext>
            </a:extLst>
          </p:cNvPr>
          <p:cNvSpPr txBox="1"/>
          <p:nvPr/>
        </p:nvSpPr>
        <p:spPr>
          <a:xfrm>
            <a:off x="5729937" y="2030434"/>
            <a:ext cx="5794310" cy="39703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Kit keres a munkáltató? Kit keres a külföldi egyetem?</a:t>
            </a:r>
          </a:p>
          <a:p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Aki…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Gondolkodni vágyik és 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Képes értékelni a lezajló jelenségeket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Képes reagálni a változásokra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Kreatív, jó problémamegoldó képességgel rendelkezik, hatékony munkát végez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 alkalmazható tudással rendelkezik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Tud tervezni, hipotéziseket megfogalmazni – jártas a kutatásokban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Jó csapatjátékos; sokszor a szociális, hétköznapi </a:t>
            </a:r>
            <a:r>
              <a:rPr lang="hu-HU" dirty="0" err="1"/>
              <a:t>skillek</a:t>
            </a:r>
            <a:r>
              <a:rPr lang="hu-HU" dirty="0"/>
              <a:t> megléte fontosabb a lexikális tudástárnál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42CF6-3A6E-8AC4-74B1-D99C12F3FD36}"/>
              </a:ext>
            </a:extLst>
          </p:cNvPr>
          <p:cNvSpPr/>
          <p:nvPr/>
        </p:nvSpPr>
        <p:spPr>
          <a:xfrm>
            <a:off x="1080555" y="2851149"/>
            <a:ext cx="4312780" cy="13589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Lexikális tudásgyarapítás </a:t>
            </a:r>
            <a:r>
              <a:rPr lang="hu-HU" sz="2000" b="1" dirty="0">
                <a:sym typeface="Wingdings" panose="05000000000000000000" pitchFamily="2" charset="2"/>
              </a:rPr>
              <a:t> képességfejlesztés</a:t>
            </a:r>
            <a:endParaRPr lang="hu-H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25600-CF64-44FB-DCB4-821C9F1B970F}"/>
              </a:ext>
            </a:extLst>
          </p:cNvPr>
          <p:cNvSpPr txBox="1"/>
          <p:nvPr/>
        </p:nvSpPr>
        <p:spPr>
          <a:xfrm>
            <a:off x="649224" y="330883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Tudáskoncepció-változás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E719B-9C30-6315-6B98-4997F82FF23D}"/>
              </a:ext>
            </a:extLst>
          </p:cNvPr>
          <p:cNvSpPr txBox="1"/>
          <p:nvPr/>
        </p:nvSpPr>
        <p:spPr>
          <a:xfrm>
            <a:off x="721306" y="6316307"/>
            <a:ext cx="9344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Csapó Benő (2002). Az iskolai tudás vizsgálatának elméleti keretei és módszerei, in. Az iskolai tudás. Osiris Kiadó.</a:t>
            </a:r>
          </a:p>
        </p:txBody>
      </p:sp>
    </p:spTree>
    <p:extLst>
      <p:ext uri="{BB962C8B-B14F-4D97-AF65-F5344CB8AC3E}">
        <p14:creationId xmlns:p14="http://schemas.microsoft.com/office/powerpoint/2010/main" val="28657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{89568B51-B128-45F0-AADF-BD128078CC60}tf67061901_win32</Template>
  <TotalTime>6507</TotalTime>
  <Words>1670</Words>
  <Application>Microsoft Office PowerPoint</Application>
  <PresentationFormat>Widescreen</PresentationFormat>
  <Paragraphs>209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Aptos Display headings</vt:lpstr>
      <vt:lpstr>Arial</vt:lpstr>
      <vt:lpstr>Calibri</vt:lpstr>
      <vt:lpstr>Montserrat SemiBold</vt:lpstr>
      <vt:lpstr>Posterama</vt:lpstr>
      <vt:lpstr>Symbol</vt:lpstr>
      <vt:lpstr>Times New Roman</vt:lpstr>
      <vt:lpstr>Wingdings</vt:lpstr>
      <vt:lpstr>Office Theme</vt:lpstr>
      <vt:lpstr>PowerPoint Presentation</vt:lpstr>
      <vt:lpstr>Kutatási Naplóval Támogatott Fizikaprojektek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OKTATÁSI Kísérletek természettudományos tagozaton, 11. osztály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Fizikaprojektek távmunkarendben – A diákok mint mini kutatók</dc:title>
  <dc:creator>Schnider Dorottya</dc:creator>
  <cp:lastModifiedBy>Schnider Dóri</cp:lastModifiedBy>
  <cp:revision>251</cp:revision>
  <dcterms:created xsi:type="dcterms:W3CDTF">2023-06-03T08:18:09Z</dcterms:created>
  <dcterms:modified xsi:type="dcterms:W3CDTF">2026-05-26T11:33:09Z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